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Antic Slab" panose="020B0604020202020204" charset="0"/>
      <p:regular r:id="rId11"/>
    </p:embeddedFont>
    <p:embeddedFont>
      <p:font typeface="Cabin Condensed" panose="020B0604020202020204" charset="0"/>
      <p:regular r:id="rId12"/>
      <p:bold r:id="rId13"/>
    </p:embeddedFont>
    <p:embeddedFont>
      <p:font typeface="Merriweather" panose="00000500000000000000" pitchFamily="2" charset="0"/>
      <p:regular r:id="rId14"/>
      <p:bold r:id="rId15"/>
      <p:italic r:id="rId16"/>
      <p:boldItalic r:id="rId17"/>
    </p:embeddedFont>
    <p:embeddedFont>
      <p:font typeface="Roboto" panose="02000000000000000000" pitchFamily="2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7C461E3-7E9D-4E1F-87B1-4C821A958D03}">
  <a:tblStyle styleId="{D7C461E3-7E9D-4E1F-87B1-4C821A958D0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988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59dde3171_1_7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59dde3171_1_7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00f6b95c3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00f6b95c3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00f6b95c3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00f6b95c3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00f6b95c3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00f6b95c3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7df74fb271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7df74fb271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7f66bf517a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7f66bf517a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959dde3171_1_20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959dde3171_1_20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252625" y="1289250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 b="1"/>
              <a:t>Federal Advocacy | Overview</a:t>
            </a:r>
            <a:endParaRPr sz="3700" b="1"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326125" y="2030425"/>
            <a:ext cx="59745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latin typeface="Antic Slab"/>
                <a:ea typeface="Antic Slab"/>
                <a:cs typeface="Antic Slab"/>
                <a:sym typeface="Antic Slab"/>
              </a:rPr>
              <a:t>Fall 2023</a:t>
            </a:r>
            <a:endParaRPr sz="2500" b="1">
              <a:latin typeface="Antic Slab"/>
              <a:ea typeface="Antic Slab"/>
              <a:cs typeface="Antic Slab"/>
              <a:sym typeface="Antic Slab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778100" y="3653475"/>
            <a:ext cx="5288100" cy="6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999999"/>
              </a:solidFill>
              <a:latin typeface="Antic Slab"/>
              <a:ea typeface="Antic Slab"/>
              <a:cs typeface="Antic Slab"/>
              <a:sym typeface="Antic Slab"/>
            </a:endParaRPr>
          </a:p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Antic Slab"/>
                <a:ea typeface="Antic Slab"/>
                <a:cs typeface="Antic Slab"/>
                <a:sym typeface="Antic Slab"/>
              </a:rPr>
              <a:t>KARA HAAS</a:t>
            </a:r>
            <a:endParaRPr sz="1100">
              <a:solidFill>
                <a:srgbClr val="999999"/>
              </a:solidFill>
              <a:latin typeface="Antic Slab"/>
              <a:ea typeface="Antic Slab"/>
              <a:cs typeface="Antic Slab"/>
              <a:sym typeface="Antic Slab"/>
            </a:endParaRPr>
          </a:p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Antic Slab"/>
                <a:ea typeface="Antic Slab"/>
                <a:cs typeface="Antic Slab"/>
                <a:sym typeface="Antic Slab"/>
              </a:rPr>
              <a:t>Federal Relations</a:t>
            </a:r>
            <a:endParaRPr sz="1000">
              <a:solidFill>
                <a:srgbClr val="999999"/>
              </a:solidFill>
              <a:latin typeface="Antic Slab"/>
              <a:ea typeface="Antic Slab"/>
              <a:cs typeface="Antic Slab"/>
              <a:sym typeface="Antic Slab"/>
            </a:endParaRPr>
          </a:p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999999"/>
              </a:solidFill>
              <a:latin typeface="Antic Slab"/>
              <a:ea typeface="Antic Slab"/>
              <a:cs typeface="Antic Slab"/>
              <a:sym typeface="Antic Slab"/>
            </a:endParaRPr>
          </a:p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Antic Slab"/>
                <a:ea typeface="Antic Slab"/>
                <a:cs typeface="Antic Slab"/>
                <a:sym typeface="Antic Slab"/>
              </a:rPr>
              <a:t>September 21, 2023</a:t>
            </a:r>
            <a:endParaRPr sz="1100">
              <a:solidFill>
                <a:srgbClr val="999999"/>
              </a:solidFill>
              <a:latin typeface="Antic Slab"/>
              <a:ea typeface="Antic Slab"/>
              <a:cs typeface="Antic Slab"/>
              <a:sym typeface="Antic Slab"/>
            </a:endParaRPr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80875" y="113200"/>
            <a:ext cx="1563125" cy="86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90750" y="56297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118th Congress</a:t>
            </a:r>
            <a:endParaRPr sz="3100"/>
          </a:p>
        </p:txBody>
      </p:sp>
      <p:sp>
        <p:nvSpPr>
          <p:cNvPr id="73" name="Google Shape;73;p14"/>
          <p:cNvSpPr txBox="1"/>
          <p:nvPr/>
        </p:nvSpPr>
        <p:spPr>
          <a:xfrm>
            <a:off x="276350" y="1586475"/>
            <a:ext cx="5207100" cy="30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CONGRESSIONAL PRIORITIES</a:t>
            </a:r>
            <a:endParaRPr sz="1600" b="1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bin Condensed"/>
              <a:buChar char="★"/>
            </a:pPr>
            <a:r>
              <a:rPr lang="en" sz="1500" b="1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Avoid Government Shutdown/Complete FY24 process</a:t>
            </a:r>
            <a:endParaRPr sz="1500" b="1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b="1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Merriweather"/>
              <a:buChar char="★"/>
            </a:pPr>
            <a:r>
              <a:rPr lang="en" sz="1500" b="1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NDAA </a:t>
            </a:r>
            <a:endParaRPr sz="1500" b="1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Merriweather"/>
              <a:buChar char="★"/>
            </a:pPr>
            <a:r>
              <a:rPr lang="en" sz="1500" b="1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Expiring Reauthorizations</a:t>
            </a:r>
            <a:endParaRPr sz="1500" b="1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FAA, Farm Bill, Pandemic, Health 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Merriweather"/>
              <a:buChar char="★"/>
            </a:pPr>
            <a:r>
              <a:rPr lang="en" sz="1500" b="1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Build Record - AI, Quantum, Data Privacy, Tax</a:t>
            </a:r>
            <a:endParaRPr sz="1500" b="1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500"/>
              <a:buFont typeface="Merriweather"/>
              <a:buChar char="★"/>
            </a:pPr>
            <a:r>
              <a:rPr lang="en" sz="1500" b="1">
                <a:solidFill>
                  <a:srgbClr val="FF0000"/>
                </a:solidFill>
                <a:latin typeface="Merriweather"/>
                <a:ea typeface="Merriweather"/>
                <a:cs typeface="Merriweather"/>
                <a:sym typeface="Merriweather"/>
              </a:rPr>
              <a:t>Impeachment Inquiry (House only) </a:t>
            </a:r>
            <a:endParaRPr sz="1500" b="1">
              <a:solidFill>
                <a:srgbClr val="FF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0975" y="1767575"/>
            <a:ext cx="3178300" cy="31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/>
        </p:nvSpPr>
        <p:spPr>
          <a:xfrm>
            <a:off x="393250" y="341525"/>
            <a:ext cx="811830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FY24 Appropriations</a:t>
            </a:r>
            <a:endParaRPr sz="30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504475" y="1425825"/>
            <a:ext cx="3878400" cy="34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Merriweather"/>
                <a:ea typeface="Merriweather"/>
                <a:cs typeface="Merriweather"/>
                <a:sym typeface="Merriweather"/>
              </a:rPr>
              <a:t>FUNDING CHALLENGES</a:t>
            </a:r>
            <a:endParaRPr sz="1600" b="1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Merriweather"/>
                <a:ea typeface="Merriweather"/>
                <a:cs typeface="Merriweather"/>
                <a:sym typeface="Merriweather"/>
              </a:rPr>
              <a:t>None of 12 bills completed</a:t>
            </a:r>
            <a:endParaRPr sz="16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Merriweather"/>
                <a:ea typeface="Merriweather"/>
                <a:cs typeface="Merriweather"/>
                <a:sym typeface="Merriweather"/>
              </a:rPr>
              <a:t>House Republicans $119 billion </a:t>
            </a:r>
            <a:r>
              <a:rPr lang="en" sz="1600" b="1" i="1">
                <a:latin typeface="Merriweather"/>
                <a:ea typeface="Merriweather"/>
                <a:cs typeface="Merriweather"/>
                <a:sym typeface="Merriweather"/>
              </a:rPr>
              <a:t>BELOW </a:t>
            </a:r>
            <a:r>
              <a:rPr lang="en" sz="1600">
                <a:latin typeface="Merriweather"/>
                <a:ea typeface="Merriweather"/>
                <a:cs typeface="Merriweather"/>
                <a:sym typeface="Merriweather"/>
              </a:rPr>
              <a:t>FY23</a:t>
            </a:r>
            <a:endParaRPr sz="16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Merriweather"/>
                <a:ea typeface="Merriweather"/>
                <a:cs typeface="Merriweather"/>
                <a:sym typeface="Merriweather"/>
              </a:rPr>
              <a:t>	NIH -$4.3 b; ARPA-H -$1 b</a:t>
            </a:r>
            <a:endParaRPr sz="16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Merriweather"/>
                <a:ea typeface="Merriweather"/>
                <a:cs typeface="Merriweather"/>
                <a:sym typeface="Merriweather"/>
              </a:rPr>
              <a:t>	NSF, DOE, NIST - below CHIPS </a:t>
            </a:r>
            <a:endParaRPr sz="16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Merriweather"/>
                <a:ea typeface="Merriweather"/>
                <a:cs typeface="Merriweather"/>
                <a:sym typeface="Merriweather"/>
              </a:rPr>
              <a:t>Emergency Funding Ukraine/FEMA</a:t>
            </a:r>
            <a:endParaRPr sz="16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4716575" y="1812075"/>
            <a:ext cx="4444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4382875" y="1425825"/>
            <a:ext cx="41247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Merriweather"/>
                <a:ea typeface="Merriweather"/>
                <a:cs typeface="Merriweather"/>
                <a:sym typeface="Merriweather"/>
              </a:rPr>
              <a:t>POLICY RIDERS</a:t>
            </a:r>
            <a:endParaRPr sz="1600" b="1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Merriweather"/>
                <a:ea typeface="Merriweather"/>
                <a:cs typeface="Merriweather"/>
                <a:sym typeface="Merriweather"/>
              </a:rPr>
              <a:t>Reproductive health, Trans rights, DEI, Climate, Title X, Fetal Tissue, Open Access, Reestablish China Initiative</a:t>
            </a:r>
            <a:endParaRPr sz="16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4382875" y="2595525"/>
            <a:ext cx="4073100" cy="20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0000"/>
                </a:solidFill>
                <a:latin typeface="Merriweather"/>
                <a:ea typeface="Merriweather"/>
                <a:cs typeface="Merriweather"/>
                <a:sym typeface="Merriweather"/>
              </a:rPr>
              <a:t>OUTLOOK</a:t>
            </a:r>
            <a:endParaRPr sz="1600" b="1">
              <a:solidFill>
                <a:srgbClr val="FF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Merriweather"/>
                <a:ea typeface="Merriweather"/>
                <a:cs typeface="Merriweather"/>
                <a:sym typeface="Merriweather"/>
              </a:rPr>
              <a:t>Shutdown ??</a:t>
            </a:r>
            <a:endParaRPr sz="16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Merriweather"/>
                <a:ea typeface="Merriweather"/>
                <a:cs typeface="Merriweather"/>
                <a:sym typeface="Merriweather"/>
              </a:rPr>
              <a:t>Level or inflationary increase</a:t>
            </a:r>
            <a:endParaRPr sz="16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Merriweather"/>
                <a:ea typeface="Merriweather"/>
                <a:cs typeface="Merriweather"/>
                <a:sym typeface="Merriweather"/>
              </a:rPr>
              <a:t>FY25 - R&amp;D Prioritized;  Adhere to FRA (+1 percent)</a:t>
            </a:r>
            <a:endParaRPr sz="16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5272600" y="3816875"/>
            <a:ext cx="180900" cy="5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Compliance/Security - Congress</a:t>
            </a:r>
            <a:endParaRPr/>
          </a:p>
        </p:txBody>
      </p:sp>
      <p:sp>
        <p:nvSpPr>
          <p:cNvPr id="90" name="Google Shape;90;p16"/>
          <p:cNvSpPr txBox="1"/>
          <p:nvPr/>
        </p:nvSpPr>
        <p:spPr>
          <a:xfrm>
            <a:off x="510525" y="1732200"/>
            <a:ext cx="406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rgbClr val="1155CC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4415325" y="1732200"/>
            <a:ext cx="447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>
              <a:highlight>
                <a:srgbClr val="FFF2CC"/>
              </a:highlight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664000" y="4563950"/>
            <a:ext cx="4612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8</a:t>
            </a:r>
            <a:endParaRPr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504475" y="1731650"/>
            <a:ext cx="8229600" cy="30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latin typeface="Merriweather"/>
                <a:ea typeface="Merriweather"/>
                <a:cs typeface="Merriweather"/>
                <a:sym typeface="Merriweather"/>
              </a:rPr>
              <a:t>NDAA</a:t>
            </a:r>
            <a:endParaRPr sz="1600" b="1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Merriweather"/>
              <a:buChar char="●"/>
            </a:pPr>
            <a:r>
              <a:rPr lang="en" sz="1600" dirty="0">
                <a:latin typeface="Merriweather"/>
                <a:ea typeface="Merriweather"/>
                <a:cs typeface="Merriweather"/>
                <a:sym typeface="Merriweather"/>
              </a:rPr>
              <a:t>Outbound Investment (Executive Order/Advanced Notice of Proposed Rulemaking) BIPARTISAN</a:t>
            </a:r>
            <a:endParaRPr sz="1600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Merriweather"/>
              <a:buChar char="●"/>
            </a:pPr>
            <a:r>
              <a:rPr lang="en" sz="1600" dirty="0">
                <a:latin typeface="Merriweather"/>
                <a:ea typeface="Merriweather"/>
                <a:cs typeface="Merriweather"/>
                <a:sym typeface="Merriweather"/>
              </a:rPr>
              <a:t>Banks/Section 214 - public disclosure of “researcher” information</a:t>
            </a:r>
            <a:endParaRPr sz="1600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Merriweather"/>
              <a:buChar char="●"/>
            </a:pPr>
            <a:r>
              <a:rPr lang="en" sz="1600" dirty="0">
                <a:latin typeface="Merriweather"/>
                <a:ea typeface="Merriweather"/>
                <a:cs typeface="Merriweather"/>
                <a:sym typeface="Merriweather"/>
              </a:rPr>
              <a:t>Modifications to DOD Security Requirements </a:t>
            </a: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Merriweather"/>
              <a:buChar char="●"/>
            </a:pPr>
            <a:endParaRPr lang="en" sz="1600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Merriweather"/>
              <a:buChar char="●"/>
            </a:pPr>
            <a:r>
              <a:rPr lang="en" sz="1600" dirty="0">
                <a:latin typeface="Merriweather"/>
                <a:ea typeface="Merriweather"/>
                <a:cs typeface="Merriweather"/>
                <a:sym typeface="Merriweather"/>
              </a:rPr>
              <a:t>Burchett/Section 809 - not less than 25 percent cost sharing</a:t>
            </a:r>
            <a:endParaRPr sz="1600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Merriweather"/>
                <a:ea typeface="Merriweather"/>
                <a:cs typeface="Merriweather"/>
                <a:sym typeface="Merriweather"/>
              </a:rPr>
              <a:t>Negotiations expected to continue thru Tgiving, at least.</a:t>
            </a:r>
            <a:endParaRPr sz="1600" b="1" dirty="0"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solidFill>
            <a:srgbClr val="000000">
              <a:alpha val="0"/>
            </a:srgb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Timeline of Key Security Actions</a:t>
            </a:r>
            <a:endParaRPr/>
          </a:p>
        </p:txBody>
      </p:sp>
      <p:sp>
        <p:nvSpPr>
          <p:cNvPr id="99" name="Google Shape;99;p17"/>
          <p:cNvSpPr/>
          <p:nvPr/>
        </p:nvSpPr>
        <p:spPr>
          <a:xfrm>
            <a:off x="311725" y="1967963"/>
            <a:ext cx="8730000" cy="1320662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337650" y="1509225"/>
            <a:ext cx="8021100" cy="4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435925" y="3288625"/>
            <a:ext cx="8396400" cy="16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Merriweather"/>
                <a:ea typeface="Merriweather"/>
                <a:cs typeface="Merriweather"/>
                <a:sym typeface="Merriweather"/>
              </a:rPr>
              <a:t>China Initiative Ends</a:t>
            </a:r>
            <a:r>
              <a:rPr lang="en" dirty="0">
                <a:latin typeface="Merriweather"/>
                <a:ea typeface="Merriweather"/>
                <a:cs typeface="Merriweather"/>
                <a:sym typeface="Merriweather"/>
              </a:rPr>
              <a:t>   	</a:t>
            </a:r>
            <a:r>
              <a:rPr lang="en" b="1" dirty="0">
                <a:latin typeface="Merriweather"/>
                <a:ea typeface="Merriweather"/>
                <a:cs typeface="Merriweather"/>
                <a:sym typeface="Merriweather"/>
              </a:rPr>
              <a:t>NSPM33 Implementation</a:t>
            </a:r>
            <a:r>
              <a:rPr lang="en" dirty="0">
                <a:latin typeface="Merriweather"/>
                <a:ea typeface="Merriweather"/>
                <a:cs typeface="Merriweather"/>
                <a:sym typeface="Merriweather"/>
              </a:rPr>
              <a:t>   	</a:t>
            </a:r>
            <a:r>
              <a:rPr lang="en" b="1" dirty="0">
                <a:latin typeface="Merriweather"/>
                <a:ea typeface="Merriweather"/>
                <a:cs typeface="Merriweather"/>
                <a:sym typeface="Merriweather"/>
              </a:rPr>
              <a:t>Operationalization NSPM33	</a:t>
            </a:r>
            <a:r>
              <a:rPr lang="en" dirty="0">
                <a:latin typeface="Merriweather"/>
                <a:ea typeface="Merriweather"/>
                <a:cs typeface="Merriweather"/>
                <a:sym typeface="Merriweather"/>
              </a:rPr>
              <a:t>	</a:t>
            </a:r>
            <a:endParaRPr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Merriweather"/>
                <a:ea typeface="Merriweather"/>
                <a:cs typeface="Merriweather"/>
                <a:sym typeface="Merriweather"/>
              </a:rPr>
              <a:t>(Feb 2022)		(Ja - Aug 2022)		(Mar 2023 - current)</a:t>
            </a:r>
            <a:endParaRPr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Merriweather"/>
                <a:ea typeface="Merriweather"/>
                <a:cs typeface="Merriweather"/>
                <a:sym typeface="Merriweather"/>
              </a:rPr>
              <a:t>Legislatively - NDAA (FY19 - 23), CHIPS &amp; Science Act (August 2022)</a:t>
            </a:r>
            <a:endParaRPr b="1" dirty="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2" name="Google Shape;102;p17"/>
          <p:cNvSpPr txBox="1"/>
          <p:nvPr/>
        </p:nvSpPr>
        <p:spPr>
          <a:xfrm>
            <a:off x="311725" y="1356325"/>
            <a:ext cx="8269500" cy="830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Merriweather"/>
                <a:ea typeface="Merriweather"/>
                <a:cs typeface="Merriweather"/>
                <a:sym typeface="Merriweather"/>
              </a:rPr>
              <a:t>China Initiative Begins</a:t>
            </a:r>
            <a:r>
              <a:rPr lang="en" dirty="0">
                <a:latin typeface="Merriweather"/>
                <a:ea typeface="Merriweather"/>
                <a:cs typeface="Merriweather"/>
                <a:sym typeface="Merriweather"/>
              </a:rPr>
              <a:t>	</a:t>
            </a:r>
            <a:r>
              <a:rPr lang="en" b="1" dirty="0">
                <a:latin typeface="Merriweather"/>
                <a:ea typeface="Merriweather"/>
                <a:cs typeface="Merriweather"/>
                <a:sym typeface="Merriweather"/>
              </a:rPr>
              <a:t>NSF/NIH DCL</a:t>
            </a:r>
            <a:r>
              <a:rPr lang="en" dirty="0">
                <a:latin typeface="Merriweather"/>
                <a:ea typeface="Merriweather"/>
                <a:cs typeface="Merriweather"/>
                <a:sym typeface="Merriweather"/>
              </a:rPr>
              <a:t>	</a:t>
            </a:r>
            <a:r>
              <a:rPr lang="en" b="1" dirty="0">
                <a:latin typeface="Merriweather"/>
                <a:ea typeface="Merriweather"/>
                <a:cs typeface="Merriweather"/>
                <a:sym typeface="Merriweather"/>
              </a:rPr>
              <a:t>NSPM33 Release</a:t>
            </a:r>
            <a:r>
              <a:rPr lang="en" dirty="0">
                <a:latin typeface="Merriweather"/>
                <a:ea typeface="Merriweather"/>
                <a:cs typeface="Merriweather"/>
                <a:sym typeface="Merriweather"/>
              </a:rPr>
              <a:t>	</a:t>
            </a:r>
            <a:r>
              <a:rPr lang="en" b="1" dirty="0">
                <a:latin typeface="Merriweather"/>
                <a:ea typeface="Merriweather"/>
                <a:cs typeface="Merriweather"/>
                <a:sym typeface="Merriweather"/>
              </a:rPr>
              <a:t>Affirmation of  							NSPM33</a:t>
            </a:r>
            <a:endParaRPr b="1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Merriweather"/>
                <a:ea typeface="Merriweather"/>
                <a:cs typeface="Merriweather"/>
                <a:sym typeface="Merriweather"/>
              </a:rPr>
              <a:t>(Nov 2018)		(Ju 2018)		(Ja 2021)		(Aug 2021)</a:t>
            </a:r>
            <a:endParaRPr dirty="0"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NSPM33/CHIPS - Implementation Updates</a:t>
            </a:r>
            <a:endParaRPr/>
          </a:p>
        </p:txBody>
      </p:sp>
      <p:sp>
        <p:nvSpPr>
          <p:cNvPr id="108" name="Google Shape;108;p18"/>
          <p:cNvSpPr txBox="1"/>
          <p:nvPr/>
        </p:nvSpPr>
        <p:spPr>
          <a:xfrm>
            <a:off x="407150" y="1481425"/>
            <a:ext cx="8285100" cy="31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Merriweather"/>
                <a:ea typeface="Merriweather"/>
                <a:cs typeface="Merriweather"/>
                <a:sym typeface="Merriweather"/>
              </a:rPr>
              <a:t>NSPM33</a:t>
            </a:r>
            <a:endParaRPr sz="1600" b="1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Merriweather"/>
              <a:buChar char="●"/>
            </a:pPr>
            <a:r>
              <a:rPr lang="en" dirty="0">
                <a:latin typeface="Merriweather"/>
                <a:ea typeface="Merriweather"/>
                <a:cs typeface="Merriweather"/>
                <a:sym typeface="Merriweather"/>
              </a:rPr>
              <a:t>Common Disclosure Form  - </a:t>
            </a:r>
            <a:r>
              <a:rPr lang="en" dirty="0">
                <a:solidFill>
                  <a:srgbClr val="FF0000"/>
                </a:solidFill>
                <a:latin typeface="Merriweather"/>
                <a:ea typeface="Merriweather"/>
                <a:cs typeface="Merriweather"/>
                <a:sym typeface="Merriweather"/>
              </a:rPr>
              <a:t>Ja 2024?</a:t>
            </a:r>
            <a:endParaRPr dirty="0">
              <a:solidFill>
                <a:srgbClr val="FF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Merriweather"/>
              <a:buChar char="●"/>
            </a:pPr>
            <a:r>
              <a:rPr lang="en" dirty="0">
                <a:latin typeface="Merriweather"/>
                <a:ea typeface="Merriweather"/>
                <a:cs typeface="Merriweather"/>
                <a:sym typeface="Merriweather"/>
              </a:rPr>
              <a:t>Research Security Program - OMB August - </a:t>
            </a:r>
            <a:r>
              <a:rPr lang="en" dirty="0">
                <a:solidFill>
                  <a:srgbClr val="FF0000"/>
                </a:solidFill>
                <a:latin typeface="Merriweather"/>
                <a:ea typeface="Merriweather"/>
                <a:cs typeface="Merriweather"/>
                <a:sym typeface="Merriweather"/>
              </a:rPr>
              <a:t>Ja 2024</a:t>
            </a:r>
            <a:endParaRPr dirty="0">
              <a:solidFill>
                <a:srgbClr val="FF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Merriweather"/>
                <a:ea typeface="Merriweather"/>
                <a:cs typeface="Merriweather"/>
                <a:sym typeface="Merriweather"/>
              </a:rPr>
              <a:t>(foreign travel, cybersecurity, training - research security and export control)</a:t>
            </a:r>
            <a:endParaRPr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Merriweather"/>
              <a:buChar char="●"/>
            </a:pPr>
            <a:r>
              <a:rPr lang="en" dirty="0">
                <a:latin typeface="Merriweather"/>
                <a:ea typeface="Merriweather"/>
                <a:cs typeface="Merriweather"/>
                <a:sym typeface="Merriweather"/>
              </a:rPr>
              <a:t>Agencies directed to incorporate risk based measures- </a:t>
            </a:r>
            <a:r>
              <a:rPr lang="en" dirty="0">
                <a:solidFill>
                  <a:srgbClr val="FF0000"/>
                </a:solidFill>
                <a:latin typeface="Merriweather"/>
                <a:ea typeface="Merriweather"/>
                <a:cs typeface="Merriweather"/>
                <a:sym typeface="Merriweather"/>
              </a:rPr>
              <a:t>Ongoing</a:t>
            </a:r>
            <a:endParaRPr dirty="0">
              <a:solidFill>
                <a:srgbClr val="FF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Merriweather"/>
                <a:ea typeface="Merriweather"/>
                <a:cs typeface="Merriweather"/>
                <a:sym typeface="Merriweather"/>
              </a:rPr>
              <a:t>E.g DOD - July Policy/Decision Matrix - </a:t>
            </a:r>
            <a:r>
              <a:rPr lang="en" dirty="0">
                <a:solidFill>
                  <a:srgbClr val="FF0000"/>
                </a:solidFill>
                <a:latin typeface="Merriweather"/>
                <a:ea typeface="Merriweather"/>
                <a:cs typeface="Merriweather"/>
                <a:sym typeface="Merriweather"/>
              </a:rPr>
              <a:t>Effective now, updated at least annually</a:t>
            </a:r>
            <a:endParaRPr dirty="0">
              <a:solidFill>
                <a:srgbClr val="FF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Merriweather"/>
                <a:ea typeface="Merriweather"/>
                <a:cs typeface="Merriweather"/>
                <a:sym typeface="Merriweather"/>
              </a:rPr>
              <a:t>CHIPS</a:t>
            </a:r>
            <a:endParaRPr sz="1600" b="1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Merriweather"/>
              <a:buChar char="●"/>
            </a:pPr>
            <a:r>
              <a:rPr lang="en" dirty="0">
                <a:latin typeface="Merriweather"/>
                <a:ea typeface="Merriweather"/>
                <a:cs typeface="Merriweather"/>
                <a:sym typeface="Merriweather"/>
              </a:rPr>
              <a:t>Research Security Training Modules - </a:t>
            </a:r>
            <a:r>
              <a:rPr lang="en" dirty="0">
                <a:solidFill>
                  <a:srgbClr val="FF0000"/>
                </a:solidFill>
                <a:latin typeface="Merriweather"/>
                <a:ea typeface="Merriweather"/>
                <a:cs typeface="Merriweather"/>
                <a:sym typeface="Merriweather"/>
              </a:rPr>
              <a:t>completed 2024</a:t>
            </a:r>
            <a:endParaRPr dirty="0">
              <a:solidFill>
                <a:srgbClr val="FF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Merriweather"/>
              <a:buChar char="●"/>
            </a:pPr>
            <a:r>
              <a:rPr lang="en" dirty="0">
                <a:latin typeface="Merriweather"/>
                <a:ea typeface="Merriweather"/>
                <a:cs typeface="Merriweather"/>
                <a:sym typeface="Merriweather"/>
              </a:rPr>
              <a:t>SECURE - </a:t>
            </a:r>
            <a:r>
              <a:rPr lang="en" dirty="0">
                <a:solidFill>
                  <a:srgbClr val="FF0000"/>
                </a:solidFill>
                <a:latin typeface="Merriweather"/>
                <a:ea typeface="Merriweather"/>
                <a:cs typeface="Merriweather"/>
                <a:sym typeface="Merriweather"/>
              </a:rPr>
              <a:t>May 2024 award</a:t>
            </a:r>
            <a:endParaRPr dirty="0">
              <a:solidFill>
                <a:srgbClr val="FF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Merriweather"/>
              <a:buChar char="●"/>
            </a:pPr>
            <a:r>
              <a:rPr lang="en" dirty="0">
                <a:latin typeface="Merriweather"/>
                <a:ea typeface="Merriweather"/>
                <a:cs typeface="Merriweather"/>
                <a:sym typeface="Merriweather"/>
              </a:rPr>
              <a:t>$50k Disclosure (NSF only) - </a:t>
            </a:r>
            <a:r>
              <a:rPr lang="en" dirty="0">
                <a:solidFill>
                  <a:srgbClr val="FF0000"/>
                </a:solidFill>
                <a:latin typeface="Merriweather"/>
                <a:ea typeface="Merriweather"/>
                <a:cs typeface="Merriweather"/>
                <a:sym typeface="Merriweather"/>
              </a:rPr>
              <a:t>data collection in draft PAPPG for 2024 implementation</a:t>
            </a:r>
            <a:endParaRPr dirty="0">
              <a:solidFill>
                <a:srgbClr val="FF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Google Shape;113;p19"/>
          <p:cNvGraphicFramePr/>
          <p:nvPr/>
        </p:nvGraphicFramePr>
        <p:xfrm>
          <a:off x="833025" y="0"/>
          <a:ext cx="7620275" cy="3962100"/>
        </p:xfrm>
        <a:graphic>
          <a:graphicData uri="http://schemas.openxmlformats.org/drawingml/2006/table">
            <a:tbl>
              <a:tblPr>
                <a:noFill/>
                <a:tableStyleId>{D7C461E3-7E9D-4E1F-87B1-4C821A958D03}</a:tableStyleId>
              </a:tblPr>
              <a:tblGrid>
                <a:gridCol w="1257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6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1500"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2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 </a:t>
                      </a:r>
                      <a:endParaRPr sz="12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 b="1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FY2023</a:t>
                      </a:r>
                      <a:endParaRPr sz="1000" b="1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 b="1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FY24 House Committee</a:t>
                      </a:r>
                      <a:endParaRPr sz="1000" b="1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 b="1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FY24 House v 23</a:t>
                      </a:r>
                      <a:endParaRPr sz="1000" b="1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 b="1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FY24 Senate Committee</a:t>
                      </a:r>
                      <a:endParaRPr sz="1000" b="1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 b="1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FY24 Senate v 23</a:t>
                      </a:r>
                      <a:endParaRPr sz="1000" b="1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 NIH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47459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45100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-7.8%</a:t>
                      </a:r>
                      <a:endParaRPr sz="1000">
                        <a:solidFill>
                          <a:srgbClr val="FF0000"/>
                        </a:solidFill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47812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solidFill>
                            <a:srgbClr val="3366FF"/>
                          </a:solidFill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0.7%</a:t>
                      </a:r>
                      <a:endParaRPr sz="1000">
                        <a:solidFill>
                          <a:srgbClr val="3366FF"/>
                        </a:solidFill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ARPA-H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1500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500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-66.7%</a:t>
                      </a:r>
                      <a:endParaRPr sz="1000">
                        <a:solidFill>
                          <a:srgbClr val="FF0000"/>
                        </a:solidFill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1500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0.0%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NSF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9874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9630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-2.5%</a:t>
                      </a:r>
                      <a:endParaRPr sz="1000">
                        <a:solidFill>
                          <a:srgbClr val="FF0000"/>
                        </a:solidFill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9500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-3.8%</a:t>
                      </a:r>
                      <a:endParaRPr sz="1000">
                        <a:solidFill>
                          <a:srgbClr val="FF0000"/>
                        </a:solidFill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DOD Basic Research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2920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2526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-13.5%</a:t>
                      </a:r>
                      <a:endParaRPr sz="1000">
                        <a:solidFill>
                          <a:srgbClr val="FF0000"/>
                        </a:solidFill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3224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solidFill>
                            <a:srgbClr val="3366FF"/>
                          </a:solidFill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10.4%</a:t>
                      </a:r>
                      <a:endParaRPr sz="1000">
                        <a:solidFill>
                          <a:srgbClr val="3366FF"/>
                        </a:solidFill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DARPA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4060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4123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solidFill>
                            <a:srgbClr val="3366FF"/>
                          </a:solidFill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1.6%</a:t>
                      </a:r>
                      <a:endParaRPr sz="1000">
                        <a:solidFill>
                          <a:srgbClr val="3366FF"/>
                        </a:solidFill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4092.6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solidFill>
                            <a:srgbClr val="3366FF"/>
                          </a:solidFill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0.8%</a:t>
                      </a:r>
                      <a:endParaRPr sz="1000">
                        <a:solidFill>
                          <a:srgbClr val="3366FF"/>
                        </a:solidFill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DOE Science 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8100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8100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0.0%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8430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solidFill>
                            <a:srgbClr val="3366FF"/>
                          </a:solidFill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4.1%</a:t>
                      </a:r>
                      <a:endParaRPr sz="1000">
                        <a:solidFill>
                          <a:srgbClr val="3366FF"/>
                        </a:solidFill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ARPA-E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470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470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0.0%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450.0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-4.3%</a:t>
                      </a:r>
                      <a:endParaRPr sz="1000">
                        <a:solidFill>
                          <a:srgbClr val="FF0000"/>
                        </a:solidFill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4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EPA S&amp;T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802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560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-30%</a:t>
                      </a:r>
                      <a:endParaRPr sz="1000">
                        <a:solidFill>
                          <a:srgbClr val="FF0000"/>
                        </a:solidFill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795</a:t>
                      </a:r>
                      <a:endParaRPr sz="1000"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  <a:latin typeface="Cabin Condensed"/>
                          <a:ea typeface="Cabin Condensed"/>
                          <a:cs typeface="Cabin Condensed"/>
                          <a:sym typeface="Cabin Condensed"/>
                        </a:rPr>
                        <a:t>-0.9%</a:t>
                      </a:r>
                      <a:endParaRPr sz="1000">
                        <a:solidFill>
                          <a:srgbClr val="FF0000"/>
                        </a:solidFill>
                        <a:latin typeface="Cabin Condensed"/>
                        <a:ea typeface="Cabin Condensed"/>
                        <a:cs typeface="Cabin Condensed"/>
                        <a:sym typeface="Cabin Condensed"/>
                      </a:endParaRPr>
                    </a:p>
                  </a:txBody>
                  <a:tcPr marL="68575" marR="6857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7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/>
          <p:nvPr/>
        </p:nvSpPr>
        <p:spPr>
          <a:xfrm>
            <a:off x="5659975" y="3042225"/>
            <a:ext cx="2837100" cy="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9" name="Google Shape;119;p20"/>
          <p:cNvSpPr txBox="1"/>
          <p:nvPr/>
        </p:nvSpPr>
        <p:spPr>
          <a:xfrm>
            <a:off x="6459450" y="3700200"/>
            <a:ext cx="1980900" cy="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0" name="Google Shape;12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9375" y="1718275"/>
            <a:ext cx="1814675" cy="1002050"/>
          </a:xfrm>
          <a:prstGeom prst="rect">
            <a:avLst/>
          </a:prstGeom>
          <a:noFill/>
          <a:ln>
            <a:noFill/>
          </a:ln>
          <a:effectLst>
            <a:reflection endPos="46000" dist="38100" dir="5400000" fadeDir="5400012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482</Words>
  <Application>Microsoft Office PowerPoint</Application>
  <PresentationFormat>On-screen Show (16:9)</PresentationFormat>
  <Paragraphs>129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Antic Slab</vt:lpstr>
      <vt:lpstr>Cabin Condensed</vt:lpstr>
      <vt:lpstr>Merriweather</vt:lpstr>
      <vt:lpstr>Arial</vt:lpstr>
      <vt:lpstr>Roboto</vt:lpstr>
      <vt:lpstr>Paradigm</vt:lpstr>
      <vt:lpstr>Federal Advocacy | Overview</vt:lpstr>
      <vt:lpstr>118th Congress</vt:lpstr>
      <vt:lpstr>PowerPoint Presentation</vt:lpstr>
      <vt:lpstr>Research Compliance/Security - Congress</vt:lpstr>
      <vt:lpstr>Timeline of Key Security Actions</vt:lpstr>
      <vt:lpstr>NSPM33/CHIPS - Implementation Updates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Advocacy | Overview</dc:title>
  <dc:creator>Haas, Kara A.</dc:creator>
  <cp:lastModifiedBy>Haas, Kara A.</cp:lastModifiedBy>
  <cp:revision>2</cp:revision>
  <dcterms:modified xsi:type="dcterms:W3CDTF">2023-09-19T14:19:16Z</dcterms:modified>
</cp:coreProperties>
</file>