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71" r:id="rId2"/>
    <p:sldId id="277" r:id="rId3"/>
    <p:sldId id="282" r:id="rId4"/>
    <p:sldId id="283" r:id="rId5"/>
    <p:sldId id="284" r:id="rId6"/>
    <p:sldId id="287" r:id="rId7"/>
    <p:sldId id="286" r:id="rId8"/>
    <p:sldId id="285" r:id="rId9"/>
    <p:sldId id="288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6" autoAdjust="0"/>
    <p:restoredTop sz="88571" autoAdjust="0"/>
  </p:normalViewPr>
  <p:slideViewPr>
    <p:cSldViewPr snapToGrid="0">
      <p:cViewPr varScale="1">
        <p:scale>
          <a:sx n="98" d="100"/>
          <a:sy n="98" d="100"/>
        </p:scale>
        <p:origin x="12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2E7DD-9E50-4492-AEF3-8CCCD32800E0}" type="doc">
      <dgm:prSet loTypeId="urn:microsoft.com/office/officeart/2018/2/layout/IconLabelList" loCatId="icon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E049C5-C399-490F-A03B-111DAD0B2828}" type="pres">
      <dgm:prSet presAssocID="{FFF2E7DD-9E50-4492-AEF3-8CCCD32800E0}" presName="root" presStyleCnt="0">
        <dgm:presLayoutVars>
          <dgm:dir/>
          <dgm:resizeHandles val="exact"/>
        </dgm:presLayoutVars>
      </dgm:prSet>
      <dgm:spPr/>
    </dgm:pt>
  </dgm:ptLst>
  <dgm:cxnLst>
    <dgm:cxn modelId="{F793A3ED-4928-404B-8E78-9DA428243966}" type="presOf" srcId="{FFF2E7DD-9E50-4492-AEF3-8CCCD32800E0}" destId="{6FE049C5-C399-490F-A03B-111DAD0B2828}" srcOrd="0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F2E7DD-9E50-4492-AEF3-8CCCD32800E0}" type="doc">
      <dgm:prSet loTypeId="urn:microsoft.com/office/officeart/2018/2/layout/IconLabelList" loCatId="icon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E049C5-C399-490F-A03B-111DAD0B2828}" type="pres">
      <dgm:prSet presAssocID="{FFF2E7DD-9E50-4492-AEF3-8CCCD32800E0}" presName="root" presStyleCnt="0">
        <dgm:presLayoutVars>
          <dgm:dir/>
          <dgm:resizeHandles val="exact"/>
        </dgm:presLayoutVars>
      </dgm:prSet>
      <dgm:spPr/>
    </dgm:pt>
  </dgm:ptLst>
  <dgm:cxnLst>
    <dgm:cxn modelId="{F793A3ED-4928-404B-8E78-9DA428243966}" type="presOf" srcId="{FFF2E7DD-9E50-4492-AEF3-8CCCD32800E0}" destId="{6FE049C5-C399-490F-A03B-111DAD0B2828}" srcOrd="0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F2E7DD-9E50-4492-AEF3-8CCCD32800E0}" type="doc">
      <dgm:prSet loTypeId="urn:microsoft.com/office/officeart/2018/2/layout/IconLabelList" loCatId="icon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E049C5-C399-490F-A03B-111DAD0B2828}" type="pres">
      <dgm:prSet presAssocID="{FFF2E7DD-9E50-4492-AEF3-8CCCD32800E0}" presName="root" presStyleCnt="0">
        <dgm:presLayoutVars>
          <dgm:dir/>
          <dgm:resizeHandles val="exact"/>
        </dgm:presLayoutVars>
      </dgm:prSet>
      <dgm:spPr/>
    </dgm:pt>
  </dgm:ptLst>
  <dgm:cxnLst>
    <dgm:cxn modelId="{F793A3ED-4928-404B-8E78-9DA428243966}" type="presOf" srcId="{FFF2E7DD-9E50-4492-AEF3-8CCCD32800E0}" destId="{6FE049C5-C399-490F-A03B-111DAD0B2828}" srcOrd="0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2E7DD-9E50-4492-AEF3-8CCCD32800E0}" type="doc">
      <dgm:prSet loTypeId="urn:microsoft.com/office/officeart/2018/2/layout/IconLabelList" loCatId="icon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E049C5-C399-490F-A03B-111DAD0B2828}" type="pres">
      <dgm:prSet presAssocID="{FFF2E7DD-9E50-4492-AEF3-8CCCD32800E0}" presName="root" presStyleCnt="0">
        <dgm:presLayoutVars>
          <dgm:dir/>
          <dgm:resizeHandles val="exact"/>
        </dgm:presLayoutVars>
      </dgm:prSet>
      <dgm:spPr/>
    </dgm:pt>
  </dgm:ptLst>
  <dgm:cxnLst>
    <dgm:cxn modelId="{F793A3ED-4928-404B-8E78-9DA428243966}" type="presOf" srcId="{FFF2E7DD-9E50-4492-AEF3-8CCCD32800E0}" destId="{6FE049C5-C399-490F-A03B-111DAD0B2828}" srcOrd="0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C01E06-887D-4CC2-B5D4-81D8D82F02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0D6032-E377-4B22-BAC9-FF3B4483AE94}">
      <dgm:prSet/>
      <dgm:spPr/>
      <dgm:t>
        <a:bodyPr/>
        <a:lstStyle/>
        <a:p>
          <a:r>
            <a:rPr lang="en-US" dirty="0"/>
            <a:t>Select OPP internal funding opportunities </a:t>
          </a:r>
        </a:p>
      </dgm:t>
    </dgm:pt>
    <dgm:pt modelId="{FBE13F6A-6A9F-45A9-9362-3093AF0268AA}" type="parTrans" cxnId="{2A96E0F0-D582-4308-B614-8AD9F1E90842}">
      <dgm:prSet/>
      <dgm:spPr/>
      <dgm:t>
        <a:bodyPr/>
        <a:lstStyle/>
        <a:p>
          <a:endParaRPr lang="en-US"/>
        </a:p>
      </dgm:t>
    </dgm:pt>
    <dgm:pt modelId="{BB742545-DFC8-49DA-8486-002BA83244D3}" type="sibTrans" cxnId="{2A96E0F0-D582-4308-B614-8AD9F1E90842}">
      <dgm:prSet/>
      <dgm:spPr/>
      <dgm:t>
        <a:bodyPr/>
        <a:lstStyle/>
        <a:p>
          <a:endParaRPr lang="en-US"/>
        </a:p>
      </dgm:t>
    </dgm:pt>
    <dgm:pt modelId="{49C12222-01B7-4222-9A2B-D287E695FD76}">
      <dgm:prSet/>
      <dgm:spPr/>
      <dgm:t>
        <a:bodyPr/>
        <a:lstStyle/>
        <a:p>
          <a:r>
            <a:rPr lang="en-US" dirty="0"/>
            <a:t>William F. Milton Fund</a:t>
          </a:r>
        </a:p>
      </dgm:t>
    </dgm:pt>
    <dgm:pt modelId="{91B66639-D4AA-49B4-B214-15ED7EE293D8}" type="parTrans" cxnId="{3A83836C-48F5-4CE3-91D3-33C98DAAF6EA}">
      <dgm:prSet/>
      <dgm:spPr/>
      <dgm:t>
        <a:bodyPr/>
        <a:lstStyle/>
        <a:p>
          <a:endParaRPr lang="en-US"/>
        </a:p>
      </dgm:t>
    </dgm:pt>
    <dgm:pt modelId="{EEB8F345-FEA1-4335-8D8B-659671E9D6AE}" type="sibTrans" cxnId="{3A83836C-48F5-4CE3-91D3-33C98DAAF6EA}">
      <dgm:prSet/>
      <dgm:spPr/>
      <dgm:t>
        <a:bodyPr/>
        <a:lstStyle/>
        <a:p>
          <a:endParaRPr lang="en-US"/>
        </a:p>
      </dgm:t>
    </dgm:pt>
    <dgm:pt modelId="{2E6478A4-AF6E-4236-9DFB-B07F870DA208}">
      <dgm:prSet/>
      <dgm:spPr/>
      <dgm:t>
        <a:bodyPr/>
        <a:lstStyle/>
        <a:p>
          <a:r>
            <a:rPr lang="en-US" dirty="0"/>
            <a:t>Lemann Brazil Research Fund</a:t>
          </a:r>
        </a:p>
      </dgm:t>
    </dgm:pt>
    <dgm:pt modelId="{6A550AA6-817A-4CBE-AC5C-65E7272C93A5}" type="parTrans" cxnId="{C5A45020-531D-457C-8FAB-05B289ECA380}">
      <dgm:prSet/>
      <dgm:spPr/>
      <dgm:t>
        <a:bodyPr/>
        <a:lstStyle/>
        <a:p>
          <a:endParaRPr lang="en-US"/>
        </a:p>
      </dgm:t>
    </dgm:pt>
    <dgm:pt modelId="{9E34F7D6-FB04-41F2-B6F5-9AB21884731D}" type="sibTrans" cxnId="{C5A45020-531D-457C-8FAB-05B289ECA380}">
      <dgm:prSet/>
      <dgm:spPr/>
      <dgm:t>
        <a:bodyPr/>
        <a:lstStyle/>
        <a:p>
          <a:endParaRPr lang="en-US"/>
        </a:p>
      </dgm:t>
    </dgm:pt>
    <dgm:pt modelId="{68C9DC36-6F6F-45DD-9E29-E9782F4639FD}">
      <dgm:prSet/>
      <dgm:spPr/>
      <dgm:t>
        <a:bodyPr/>
        <a:lstStyle/>
        <a:p>
          <a:r>
            <a:rPr lang="en-US" dirty="0" err="1"/>
            <a:t>Aramont</a:t>
          </a:r>
          <a:r>
            <a:rPr lang="en-US" dirty="0"/>
            <a:t> Fund for Emerging Science Research </a:t>
          </a:r>
        </a:p>
      </dgm:t>
    </dgm:pt>
    <dgm:pt modelId="{92DF6B17-71F3-4FB5-9750-F418CAC63CA9}" type="parTrans" cxnId="{1529BFDA-87C1-48DD-AD4C-EC17292D0ACF}">
      <dgm:prSet/>
      <dgm:spPr/>
      <dgm:t>
        <a:bodyPr/>
        <a:lstStyle/>
        <a:p>
          <a:endParaRPr lang="en-US"/>
        </a:p>
      </dgm:t>
    </dgm:pt>
    <dgm:pt modelId="{4C71C1E6-B539-4E83-8A48-1D132623B202}" type="sibTrans" cxnId="{1529BFDA-87C1-48DD-AD4C-EC17292D0ACF}">
      <dgm:prSet/>
      <dgm:spPr/>
      <dgm:t>
        <a:bodyPr/>
        <a:lstStyle/>
        <a:p>
          <a:endParaRPr lang="en-US"/>
        </a:p>
      </dgm:t>
    </dgm:pt>
    <dgm:pt modelId="{0536706F-F172-49A8-82D1-06A88B95B05B}">
      <dgm:prSet/>
      <dgm:spPr/>
      <dgm:t>
        <a:bodyPr/>
        <a:lstStyle/>
        <a:p>
          <a:r>
            <a:rPr lang="en-US" dirty="0"/>
            <a:t>Motsepe Presidential Research Accelerator Fund for Africa </a:t>
          </a:r>
        </a:p>
      </dgm:t>
    </dgm:pt>
    <dgm:pt modelId="{BA57B8C3-006D-4351-8993-7629E05E75C1}" type="parTrans" cxnId="{5B9C4EAA-19F2-4337-8431-D861A5065FA2}">
      <dgm:prSet/>
      <dgm:spPr/>
      <dgm:t>
        <a:bodyPr/>
        <a:lstStyle/>
        <a:p>
          <a:endParaRPr lang="en-US"/>
        </a:p>
      </dgm:t>
    </dgm:pt>
    <dgm:pt modelId="{270D8678-1096-4917-9D3C-D0BDAA4053AB}" type="sibTrans" cxnId="{5B9C4EAA-19F2-4337-8431-D861A5065FA2}">
      <dgm:prSet/>
      <dgm:spPr/>
      <dgm:t>
        <a:bodyPr/>
        <a:lstStyle/>
        <a:p>
          <a:endParaRPr lang="en-US"/>
        </a:p>
      </dgm:t>
    </dgm:pt>
    <dgm:pt modelId="{7B600EB9-C684-43A3-B22F-4397F78FE4FD}">
      <dgm:prSet/>
      <dgm:spPr/>
      <dgm:t>
        <a:bodyPr/>
        <a:lstStyle/>
        <a:p>
          <a:r>
            <a:rPr lang="en-US" dirty="0"/>
            <a:t>Climate Change Solutions Fund (2014-21)</a:t>
          </a:r>
        </a:p>
      </dgm:t>
    </dgm:pt>
    <dgm:pt modelId="{4F69F98C-7D7E-4B95-9537-F504098C1B79}" type="parTrans" cxnId="{4B4E2C4B-35E7-4588-9CA2-1ACFC3B7332B}">
      <dgm:prSet/>
      <dgm:spPr/>
      <dgm:t>
        <a:bodyPr/>
        <a:lstStyle/>
        <a:p>
          <a:endParaRPr lang="en-US"/>
        </a:p>
      </dgm:t>
    </dgm:pt>
    <dgm:pt modelId="{A46C60E0-6649-4478-A023-5B02F0654DA6}" type="sibTrans" cxnId="{4B4E2C4B-35E7-4588-9CA2-1ACFC3B7332B}">
      <dgm:prSet/>
      <dgm:spPr/>
      <dgm:t>
        <a:bodyPr/>
        <a:lstStyle/>
        <a:p>
          <a:endParaRPr lang="en-US"/>
        </a:p>
      </dgm:t>
    </dgm:pt>
    <dgm:pt modelId="{32C67ACF-3F46-4120-BB32-F26DCD0D68F9}">
      <dgm:prSet/>
      <dgm:spPr/>
      <dgm:t>
        <a:bodyPr/>
        <a:lstStyle/>
        <a:p>
          <a:r>
            <a:rPr lang="en-US" dirty="0"/>
            <a:t>External Limited Submission Opportunities (LSOs)</a:t>
          </a:r>
        </a:p>
      </dgm:t>
    </dgm:pt>
    <dgm:pt modelId="{1C1F4DB1-9E7E-4D8C-8732-73383EDCC682}" type="parTrans" cxnId="{A399E70C-3BF0-4079-BFEB-C3EA5A1F71F0}">
      <dgm:prSet/>
      <dgm:spPr/>
      <dgm:t>
        <a:bodyPr/>
        <a:lstStyle/>
        <a:p>
          <a:endParaRPr lang="en-US"/>
        </a:p>
      </dgm:t>
    </dgm:pt>
    <dgm:pt modelId="{263A99CC-5886-47B4-B775-09F4331CE13D}" type="sibTrans" cxnId="{A399E70C-3BF0-4079-BFEB-C3EA5A1F71F0}">
      <dgm:prSet/>
      <dgm:spPr/>
      <dgm:t>
        <a:bodyPr/>
        <a:lstStyle/>
        <a:p>
          <a:endParaRPr lang="en-US"/>
        </a:p>
      </dgm:t>
    </dgm:pt>
    <dgm:pt modelId="{C4436AA2-F2EB-472B-85FA-853DA32FD0D2}">
      <dgm:prSet/>
      <dgm:spPr/>
      <dgm:t>
        <a:bodyPr/>
        <a:lstStyle/>
        <a:p>
          <a:r>
            <a:rPr lang="en-US" dirty="0"/>
            <a:t>Sponsor limits application for a grant/fellowship by instructing universities to nominate only one or a small number of candidates</a:t>
          </a:r>
        </a:p>
      </dgm:t>
    </dgm:pt>
    <dgm:pt modelId="{40FFF94F-99CB-450D-9AF8-ADC9B16E11B5}" type="parTrans" cxnId="{4DB55D59-684A-4C8C-8EEE-9B6DE942D9A7}">
      <dgm:prSet/>
      <dgm:spPr/>
      <dgm:t>
        <a:bodyPr/>
        <a:lstStyle/>
        <a:p>
          <a:endParaRPr lang="en-US"/>
        </a:p>
      </dgm:t>
    </dgm:pt>
    <dgm:pt modelId="{342EBD65-1A50-4BE6-9C63-86FAEF801902}" type="sibTrans" cxnId="{4DB55D59-684A-4C8C-8EEE-9B6DE942D9A7}">
      <dgm:prSet/>
      <dgm:spPr/>
      <dgm:t>
        <a:bodyPr/>
        <a:lstStyle/>
        <a:p>
          <a:endParaRPr lang="en-US"/>
        </a:p>
      </dgm:t>
    </dgm:pt>
    <dgm:pt modelId="{B3D83013-B94D-4011-8203-5D1A3403A5E4}">
      <dgm:prSet/>
      <dgm:spPr/>
      <dgm:t>
        <a:bodyPr/>
        <a:lstStyle/>
        <a:p>
          <a:r>
            <a:rPr lang="en-US" dirty="0"/>
            <a:t>Eligibility and nomination rules of programs vary widely</a:t>
          </a:r>
        </a:p>
      </dgm:t>
    </dgm:pt>
    <dgm:pt modelId="{C614C6B6-A6E8-4178-903F-929C04C60C04}" type="parTrans" cxnId="{161A0300-266D-4868-8A4C-40C68750C259}">
      <dgm:prSet/>
      <dgm:spPr/>
      <dgm:t>
        <a:bodyPr/>
        <a:lstStyle/>
        <a:p>
          <a:endParaRPr lang="en-US"/>
        </a:p>
      </dgm:t>
    </dgm:pt>
    <dgm:pt modelId="{A8F83A4A-4767-4F07-9E5C-3A696B62AFF4}" type="sibTrans" cxnId="{161A0300-266D-4868-8A4C-40C68750C259}">
      <dgm:prSet/>
      <dgm:spPr/>
      <dgm:t>
        <a:bodyPr/>
        <a:lstStyle/>
        <a:p>
          <a:endParaRPr lang="en-US"/>
        </a:p>
      </dgm:t>
    </dgm:pt>
    <dgm:pt modelId="{25752AC5-9A21-4A08-A4F1-4B017C44DADD}">
      <dgm:prSet/>
      <dgm:spPr/>
      <dgm:t>
        <a:bodyPr/>
        <a:lstStyle/>
        <a:p>
          <a:r>
            <a:rPr lang="en-US" dirty="0"/>
            <a:t>OVPR manages the internal competition</a:t>
          </a:r>
        </a:p>
      </dgm:t>
    </dgm:pt>
    <dgm:pt modelId="{35AEE2A6-BA88-4395-81CB-7C987DAAFE58}" type="parTrans" cxnId="{12189253-4DAF-45B7-A9E0-A691B2E9BC02}">
      <dgm:prSet/>
      <dgm:spPr/>
      <dgm:t>
        <a:bodyPr/>
        <a:lstStyle/>
        <a:p>
          <a:endParaRPr lang="en-US"/>
        </a:p>
      </dgm:t>
    </dgm:pt>
    <dgm:pt modelId="{A99C1D4B-D2D5-424A-B199-1027933EED89}" type="sibTrans" cxnId="{12189253-4DAF-45B7-A9E0-A691B2E9BC02}">
      <dgm:prSet/>
      <dgm:spPr/>
      <dgm:t>
        <a:bodyPr/>
        <a:lstStyle/>
        <a:p>
          <a:endParaRPr lang="en-US"/>
        </a:p>
      </dgm:t>
    </dgm:pt>
    <dgm:pt modelId="{8AED5743-C323-4A36-8FEB-6617DAE44246}" type="pres">
      <dgm:prSet presAssocID="{D0C01E06-887D-4CC2-B5D4-81D8D82F0261}" presName="Name0" presStyleCnt="0">
        <dgm:presLayoutVars>
          <dgm:dir/>
          <dgm:animLvl val="lvl"/>
          <dgm:resizeHandles val="exact"/>
        </dgm:presLayoutVars>
      </dgm:prSet>
      <dgm:spPr/>
    </dgm:pt>
    <dgm:pt modelId="{690E8649-592C-4B87-95A6-7B8FA0347404}" type="pres">
      <dgm:prSet presAssocID="{FF0D6032-E377-4B22-BAC9-FF3B4483AE94}" presName="composite" presStyleCnt="0"/>
      <dgm:spPr/>
    </dgm:pt>
    <dgm:pt modelId="{A0F86669-15E2-4544-99A0-784F953D924B}" type="pres">
      <dgm:prSet presAssocID="{FF0D6032-E377-4B22-BAC9-FF3B4483AE9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3DCC5F1-F2C8-47CB-8C2F-0929F528A7B8}" type="pres">
      <dgm:prSet presAssocID="{FF0D6032-E377-4B22-BAC9-FF3B4483AE94}" presName="desTx" presStyleLbl="alignAccFollowNode1" presStyleIdx="0" presStyleCnt="2">
        <dgm:presLayoutVars>
          <dgm:bulletEnabled val="1"/>
        </dgm:presLayoutVars>
      </dgm:prSet>
      <dgm:spPr/>
    </dgm:pt>
    <dgm:pt modelId="{E4AA91BB-E7F1-4D4A-AD1B-06169F0A77B0}" type="pres">
      <dgm:prSet presAssocID="{BB742545-DFC8-49DA-8486-002BA83244D3}" presName="space" presStyleCnt="0"/>
      <dgm:spPr/>
    </dgm:pt>
    <dgm:pt modelId="{2895B823-0707-4279-8ED0-A7CE9A088796}" type="pres">
      <dgm:prSet presAssocID="{32C67ACF-3F46-4120-BB32-F26DCD0D68F9}" presName="composite" presStyleCnt="0"/>
      <dgm:spPr/>
    </dgm:pt>
    <dgm:pt modelId="{D3D3CCD5-A717-41D4-A92A-2BD25083FD3A}" type="pres">
      <dgm:prSet presAssocID="{32C67ACF-3F46-4120-BB32-F26DCD0D68F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FB8784C-684D-4364-A80C-D43112E8EE1B}" type="pres">
      <dgm:prSet presAssocID="{32C67ACF-3F46-4120-BB32-F26DCD0D68F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61A0300-266D-4868-8A4C-40C68750C259}" srcId="{32C67ACF-3F46-4120-BB32-F26DCD0D68F9}" destId="{B3D83013-B94D-4011-8203-5D1A3403A5E4}" srcOrd="1" destOrd="0" parTransId="{C614C6B6-A6E8-4178-903F-929C04C60C04}" sibTransId="{A8F83A4A-4767-4F07-9E5C-3A696B62AFF4}"/>
    <dgm:cxn modelId="{A399E70C-3BF0-4079-BFEB-C3EA5A1F71F0}" srcId="{D0C01E06-887D-4CC2-B5D4-81D8D82F0261}" destId="{32C67ACF-3F46-4120-BB32-F26DCD0D68F9}" srcOrd="1" destOrd="0" parTransId="{1C1F4DB1-9E7E-4D8C-8732-73383EDCC682}" sibTransId="{263A99CC-5886-47B4-B775-09F4331CE13D}"/>
    <dgm:cxn modelId="{8DEADA15-8482-4C7A-9BD7-D865AF430321}" type="presOf" srcId="{68C9DC36-6F6F-45DD-9E29-E9782F4639FD}" destId="{F3DCC5F1-F2C8-47CB-8C2F-0929F528A7B8}" srcOrd="0" destOrd="2" presId="urn:microsoft.com/office/officeart/2005/8/layout/hList1"/>
    <dgm:cxn modelId="{C5A45020-531D-457C-8FAB-05B289ECA380}" srcId="{FF0D6032-E377-4B22-BAC9-FF3B4483AE94}" destId="{2E6478A4-AF6E-4236-9DFB-B07F870DA208}" srcOrd="1" destOrd="0" parTransId="{6A550AA6-817A-4CBE-AC5C-65E7272C93A5}" sibTransId="{9E34F7D6-FB04-41F2-B6F5-9AB21884731D}"/>
    <dgm:cxn modelId="{83542B5E-8F13-4404-B8D5-96A9F41A4F53}" type="presOf" srcId="{C4436AA2-F2EB-472B-85FA-853DA32FD0D2}" destId="{DFB8784C-684D-4364-A80C-D43112E8EE1B}" srcOrd="0" destOrd="0" presId="urn:microsoft.com/office/officeart/2005/8/layout/hList1"/>
    <dgm:cxn modelId="{4B4E2C4B-35E7-4588-9CA2-1ACFC3B7332B}" srcId="{FF0D6032-E377-4B22-BAC9-FF3B4483AE94}" destId="{7B600EB9-C684-43A3-B22F-4397F78FE4FD}" srcOrd="4" destOrd="0" parTransId="{4F69F98C-7D7E-4B95-9537-F504098C1B79}" sibTransId="{A46C60E0-6649-4478-A023-5B02F0654DA6}"/>
    <dgm:cxn modelId="{3A83836C-48F5-4CE3-91D3-33C98DAAF6EA}" srcId="{FF0D6032-E377-4B22-BAC9-FF3B4483AE94}" destId="{49C12222-01B7-4222-9A2B-D287E695FD76}" srcOrd="0" destOrd="0" parTransId="{91B66639-D4AA-49B4-B214-15ED7EE293D8}" sibTransId="{EEB8F345-FEA1-4335-8D8B-659671E9D6AE}"/>
    <dgm:cxn modelId="{9C2FC64D-5521-4FF9-B314-35F0F08CCDCE}" type="presOf" srcId="{32C67ACF-3F46-4120-BB32-F26DCD0D68F9}" destId="{D3D3CCD5-A717-41D4-A92A-2BD25083FD3A}" srcOrd="0" destOrd="0" presId="urn:microsoft.com/office/officeart/2005/8/layout/hList1"/>
    <dgm:cxn modelId="{12189253-4DAF-45B7-A9E0-A691B2E9BC02}" srcId="{32C67ACF-3F46-4120-BB32-F26DCD0D68F9}" destId="{25752AC5-9A21-4A08-A4F1-4B017C44DADD}" srcOrd="2" destOrd="0" parTransId="{35AEE2A6-BA88-4395-81CB-7C987DAAFE58}" sibTransId="{A99C1D4B-D2D5-424A-B199-1027933EED89}"/>
    <dgm:cxn modelId="{4DB55D59-684A-4C8C-8EEE-9B6DE942D9A7}" srcId="{32C67ACF-3F46-4120-BB32-F26DCD0D68F9}" destId="{C4436AA2-F2EB-472B-85FA-853DA32FD0D2}" srcOrd="0" destOrd="0" parTransId="{40FFF94F-99CB-450D-9AF8-ADC9B16E11B5}" sibTransId="{342EBD65-1A50-4BE6-9C63-86FAEF801902}"/>
    <dgm:cxn modelId="{B312167E-966B-4156-9754-C9ABF2C93F13}" type="presOf" srcId="{D0C01E06-887D-4CC2-B5D4-81D8D82F0261}" destId="{8AED5743-C323-4A36-8FEB-6617DAE44246}" srcOrd="0" destOrd="0" presId="urn:microsoft.com/office/officeart/2005/8/layout/hList1"/>
    <dgm:cxn modelId="{9D8A9A88-6AD1-4D6A-9131-0AC10F18F35C}" type="presOf" srcId="{FF0D6032-E377-4B22-BAC9-FF3B4483AE94}" destId="{A0F86669-15E2-4544-99A0-784F953D924B}" srcOrd="0" destOrd="0" presId="urn:microsoft.com/office/officeart/2005/8/layout/hList1"/>
    <dgm:cxn modelId="{5B9C4EAA-19F2-4337-8431-D861A5065FA2}" srcId="{FF0D6032-E377-4B22-BAC9-FF3B4483AE94}" destId="{0536706F-F172-49A8-82D1-06A88B95B05B}" srcOrd="3" destOrd="0" parTransId="{BA57B8C3-006D-4351-8993-7629E05E75C1}" sibTransId="{270D8678-1096-4917-9D3C-D0BDAA4053AB}"/>
    <dgm:cxn modelId="{E4D8F6B7-BD2D-494F-8287-A8735BFFFB0C}" type="presOf" srcId="{0536706F-F172-49A8-82D1-06A88B95B05B}" destId="{F3DCC5F1-F2C8-47CB-8C2F-0929F528A7B8}" srcOrd="0" destOrd="3" presId="urn:microsoft.com/office/officeart/2005/8/layout/hList1"/>
    <dgm:cxn modelId="{D5E7DBCC-650F-40B6-96AD-EF785F45FCC1}" type="presOf" srcId="{25752AC5-9A21-4A08-A4F1-4B017C44DADD}" destId="{DFB8784C-684D-4364-A80C-D43112E8EE1B}" srcOrd="0" destOrd="2" presId="urn:microsoft.com/office/officeart/2005/8/layout/hList1"/>
    <dgm:cxn modelId="{61CBA3D1-5BE3-482C-9E01-C7FB37B4068E}" type="presOf" srcId="{2E6478A4-AF6E-4236-9DFB-B07F870DA208}" destId="{F3DCC5F1-F2C8-47CB-8C2F-0929F528A7B8}" srcOrd="0" destOrd="1" presId="urn:microsoft.com/office/officeart/2005/8/layout/hList1"/>
    <dgm:cxn modelId="{34A88DD7-94F2-4004-A857-FA248E7CC956}" type="presOf" srcId="{B3D83013-B94D-4011-8203-5D1A3403A5E4}" destId="{DFB8784C-684D-4364-A80C-D43112E8EE1B}" srcOrd="0" destOrd="1" presId="urn:microsoft.com/office/officeart/2005/8/layout/hList1"/>
    <dgm:cxn modelId="{F9CCC0D8-1C03-4387-A99F-B5A8B00339C5}" type="presOf" srcId="{49C12222-01B7-4222-9A2B-D287E695FD76}" destId="{F3DCC5F1-F2C8-47CB-8C2F-0929F528A7B8}" srcOrd="0" destOrd="0" presId="urn:microsoft.com/office/officeart/2005/8/layout/hList1"/>
    <dgm:cxn modelId="{1529BFDA-87C1-48DD-AD4C-EC17292D0ACF}" srcId="{FF0D6032-E377-4B22-BAC9-FF3B4483AE94}" destId="{68C9DC36-6F6F-45DD-9E29-E9782F4639FD}" srcOrd="2" destOrd="0" parTransId="{92DF6B17-71F3-4FB5-9750-F418CAC63CA9}" sibTransId="{4C71C1E6-B539-4E83-8A48-1D132623B202}"/>
    <dgm:cxn modelId="{2A96E0F0-D582-4308-B614-8AD9F1E90842}" srcId="{D0C01E06-887D-4CC2-B5D4-81D8D82F0261}" destId="{FF0D6032-E377-4B22-BAC9-FF3B4483AE94}" srcOrd="0" destOrd="0" parTransId="{FBE13F6A-6A9F-45A9-9362-3093AF0268AA}" sibTransId="{BB742545-DFC8-49DA-8486-002BA83244D3}"/>
    <dgm:cxn modelId="{7941E4F2-9E5E-4B93-B2C5-B339576D3D06}" type="presOf" srcId="{7B600EB9-C684-43A3-B22F-4397F78FE4FD}" destId="{F3DCC5F1-F2C8-47CB-8C2F-0929F528A7B8}" srcOrd="0" destOrd="4" presId="urn:microsoft.com/office/officeart/2005/8/layout/hList1"/>
    <dgm:cxn modelId="{4C8A4C7A-3C88-4524-8E4C-BECACA027192}" type="presParOf" srcId="{8AED5743-C323-4A36-8FEB-6617DAE44246}" destId="{690E8649-592C-4B87-95A6-7B8FA0347404}" srcOrd="0" destOrd="0" presId="urn:microsoft.com/office/officeart/2005/8/layout/hList1"/>
    <dgm:cxn modelId="{E2C20A3C-E888-4182-B45A-B1AF7BE0533A}" type="presParOf" srcId="{690E8649-592C-4B87-95A6-7B8FA0347404}" destId="{A0F86669-15E2-4544-99A0-784F953D924B}" srcOrd="0" destOrd="0" presId="urn:microsoft.com/office/officeart/2005/8/layout/hList1"/>
    <dgm:cxn modelId="{A4A364C6-9630-4E50-8C64-96AE48E528B9}" type="presParOf" srcId="{690E8649-592C-4B87-95A6-7B8FA0347404}" destId="{F3DCC5F1-F2C8-47CB-8C2F-0929F528A7B8}" srcOrd="1" destOrd="0" presId="urn:microsoft.com/office/officeart/2005/8/layout/hList1"/>
    <dgm:cxn modelId="{DB604335-8EA0-4B44-BF81-E1445E50DC2E}" type="presParOf" srcId="{8AED5743-C323-4A36-8FEB-6617DAE44246}" destId="{E4AA91BB-E7F1-4D4A-AD1B-06169F0A77B0}" srcOrd="1" destOrd="0" presId="urn:microsoft.com/office/officeart/2005/8/layout/hList1"/>
    <dgm:cxn modelId="{54A0C4CF-B43C-4256-B8AE-2D8292A2C251}" type="presParOf" srcId="{8AED5743-C323-4A36-8FEB-6617DAE44246}" destId="{2895B823-0707-4279-8ED0-A7CE9A088796}" srcOrd="2" destOrd="0" presId="urn:microsoft.com/office/officeart/2005/8/layout/hList1"/>
    <dgm:cxn modelId="{8202A827-244B-4637-ABA8-FC911C5DD907}" type="presParOf" srcId="{2895B823-0707-4279-8ED0-A7CE9A088796}" destId="{D3D3CCD5-A717-41D4-A92A-2BD25083FD3A}" srcOrd="0" destOrd="0" presId="urn:microsoft.com/office/officeart/2005/8/layout/hList1"/>
    <dgm:cxn modelId="{BCE3EAE5-38C9-4566-9879-D37FBDE234E9}" type="presParOf" srcId="{2895B823-0707-4279-8ED0-A7CE9A088796}" destId="{DFB8784C-684D-4364-A80C-D43112E8EE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F2E7DD-9E50-4492-AEF3-8CCCD32800E0}" type="doc">
      <dgm:prSet loTypeId="urn:microsoft.com/office/officeart/2018/2/layout/IconLabelList" loCatId="icon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E049C5-C399-490F-A03B-111DAD0B2828}" type="pres">
      <dgm:prSet presAssocID="{FFF2E7DD-9E50-4492-AEF3-8CCCD32800E0}" presName="root" presStyleCnt="0">
        <dgm:presLayoutVars>
          <dgm:dir/>
          <dgm:resizeHandles val="exact"/>
        </dgm:presLayoutVars>
      </dgm:prSet>
      <dgm:spPr/>
    </dgm:pt>
  </dgm:ptLst>
  <dgm:cxnLst>
    <dgm:cxn modelId="{F793A3ED-4928-404B-8E78-9DA428243966}" type="presOf" srcId="{FFF2E7DD-9E50-4492-AEF3-8CCCD32800E0}" destId="{6FE049C5-C399-490F-A03B-111DAD0B2828}" srcOrd="0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F2E7DD-9E50-4492-AEF3-8CCCD32800E0}" type="doc">
      <dgm:prSet loTypeId="urn:microsoft.com/office/officeart/2018/2/layout/IconLabelList" loCatId="icon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E049C5-C399-490F-A03B-111DAD0B2828}" type="pres">
      <dgm:prSet presAssocID="{FFF2E7DD-9E50-4492-AEF3-8CCCD32800E0}" presName="root" presStyleCnt="0">
        <dgm:presLayoutVars>
          <dgm:dir/>
          <dgm:resizeHandles val="exact"/>
        </dgm:presLayoutVars>
      </dgm:prSet>
      <dgm:spPr/>
    </dgm:pt>
  </dgm:ptLst>
  <dgm:cxnLst>
    <dgm:cxn modelId="{F793A3ED-4928-404B-8E78-9DA428243966}" type="presOf" srcId="{FFF2E7DD-9E50-4492-AEF3-8CCCD32800E0}" destId="{6FE049C5-C399-490F-A03B-111DAD0B2828}" srcOrd="0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B566A9-D1DD-48ED-8F98-E1C88688DD8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43A3041B-CE93-4C0C-957C-AFA107B463DB}">
      <dgm:prSet phldrT="[Text]" custT="1"/>
      <dgm:spPr/>
      <dgm:t>
        <a:bodyPr/>
        <a:lstStyle/>
        <a:p>
          <a:r>
            <a:rPr lang="en-US" sz="1600" dirty="0"/>
            <a:t>OVPR notified of opportunity*</a:t>
          </a:r>
        </a:p>
      </dgm:t>
    </dgm:pt>
    <dgm:pt modelId="{71F7DC52-6C6C-467E-BC28-769462A8DA55}" type="parTrans" cxnId="{BE70FA2B-B375-40D3-AD2A-949202A1E90D}">
      <dgm:prSet/>
      <dgm:spPr/>
      <dgm:t>
        <a:bodyPr/>
        <a:lstStyle/>
        <a:p>
          <a:endParaRPr lang="en-US"/>
        </a:p>
      </dgm:t>
    </dgm:pt>
    <dgm:pt modelId="{3A115C8B-00EC-4A51-AF1A-EA35E8449575}" type="sibTrans" cxnId="{BE70FA2B-B375-40D3-AD2A-949202A1E90D}">
      <dgm:prSet/>
      <dgm:spPr/>
      <dgm:t>
        <a:bodyPr/>
        <a:lstStyle/>
        <a:p>
          <a:endParaRPr lang="en-US"/>
        </a:p>
      </dgm:t>
    </dgm:pt>
    <dgm:pt modelId="{62DC38D4-C49E-4102-B990-5C9E8B1987EE}">
      <dgm:prSet phldrT="[Text]" custT="1"/>
      <dgm:spPr/>
      <dgm:t>
        <a:bodyPr/>
        <a:lstStyle/>
        <a:p>
          <a:r>
            <a:rPr lang="en-US" sz="1600" dirty="0"/>
            <a:t>OVPR application process*</a:t>
          </a:r>
        </a:p>
      </dgm:t>
    </dgm:pt>
    <dgm:pt modelId="{21CBB62B-37E1-4D8F-94E5-991263E55D36}" type="parTrans" cxnId="{22E1DE8D-5483-4F0B-891D-202F4049486C}">
      <dgm:prSet/>
      <dgm:spPr/>
      <dgm:t>
        <a:bodyPr/>
        <a:lstStyle/>
        <a:p>
          <a:endParaRPr lang="en-US"/>
        </a:p>
      </dgm:t>
    </dgm:pt>
    <dgm:pt modelId="{6A24C99C-AEE5-4D4A-AC5B-927D49C05E6D}" type="sibTrans" cxnId="{22E1DE8D-5483-4F0B-891D-202F4049486C}">
      <dgm:prSet/>
      <dgm:spPr/>
      <dgm:t>
        <a:bodyPr/>
        <a:lstStyle/>
        <a:p>
          <a:endParaRPr lang="en-US"/>
        </a:p>
      </dgm:t>
    </dgm:pt>
    <dgm:pt modelId="{7B574647-7EE7-4B8A-831D-DA94153376D3}">
      <dgm:prSet phldrT="[Text]" custT="1"/>
      <dgm:spPr/>
      <dgm:t>
        <a:bodyPr/>
        <a:lstStyle/>
        <a:p>
          <a:r>
            <a:rPr lang="en-US" sz="1600" dirty="0"/>
            <a:t>OVPR review process</a:t>
          </a:r>
        </a:p>
      </dgm:t>
    </dgm:pt>
    <dgm:pt modelId="{6448F81F-D3A5-4E60-B026-EAE78BBEA157}" type="parTrans" cxnId="{5B3F2EAA-6DF8-4832-90BA-044BB4E9A2CA}">
      <dgm:prSet/>
      <dgm:spPr/>
      <dgm:t>
        <a:bodyPr/>
        <a:lstStyle/>
        <a:p>
          <a:endParaRPr lang="en-US"/>
        </a:p>
      </dgm:t>
    </dgm:pt>
    <dgm:pt modelId="{3E76A9C0-493A-41A6-8A30-389F1D7503C7}" type="sibTrans" cxnId="{5B3F2EAA-6DF8-4832-90BA-044BB4E9A2CA}">
      <dgm:prSet/>
      <dgm:spPr/>
      <dgm:t>
        <a:bodyPr/>
        <a:lstStyle/>
        <a:p>
          <a:endParaRPr lang="en-US"/>
        </a:p>
      </dgm:t>
    </dgm:pt>
    <dgm:pt modelId="{EFAD58A4-F185-4512-A8D2-FCDE97951F1B}">
      <dgm:prSet phldrT="[Text]" custT="1"/>
      <dgm:spPr/>
      <dgm:t>
        <a:bodyPr/>
        <a:lstStyle/>
        <a:p>
          <a:r>
            <a:rPr lang="en-US" sz="1600" dirty="0"/>
            <a:t>OSP/ORA review*</a:t>
          </a:r>
        </a:p>
      </dgm:t>
    </dgm:pt>
    <dgm:pt modelId="{F318B6C5-DFBA-4126-893C-CEC188327678}" type="parTrans" cxnId="{962D0E9C-B44A-4B51-AE7E-75E6ED20B1E8}">
      <dgm:prSet/>
      <dgm:spPr/>
      <dgm:t>
        <a:bodyPr/>
        <a:lstStyle/>
        <a:p>
          <a:endParaRPr lang="en-US"/>
        </a:p>
      </dgm:t>
    </dgm:pt>
    <dgm:pt modelId="{E931088C-484D-4E7C-BADB-58250137943F}" type="sibTrans" cxnId="{962D0E9C-B44A-4B51-AE7E-75E6ED20B1E8}">
      <dgm:prSet/>
      <dgm:spPr/>
      <dgm:t>
        <a:bodyPr/>
        <a:lstStyle/>
        <a:p>
          <a:endParaRPr lang="en-US"/>
        </a:p>
      </dgm:t>
    </dgm:pt>
    <dgm:pt modelId="{D713772A-B8A7-4D66-B994-E6B2114D04DD}">
      <dgm:prSet phldrT="[Text]" custT="1"/>
      <dgm:spPr/>
      <dgm:t>
        <a:bodyPr/>
        <a:lstStyle/>
        <a:p>
          <a:r>
            <a:rPr lang="en-US" sz="1600" dirty="0"/>
            <a:t>Submission to sponsor*</a:t>
          </a:r>
        </a:p>
      </dgm:t>
    </dgm:pt>
    <dgm:pt modelId="{95377680-7642-4D49-A96B-48C1388B9081}" type="parTrans" cxnId="{A8F2E056-52F7-4C29-A7DB-BB57BCA2E8DB}">
      <dgm:prSet/>
      <dgm:spPr/>
      <dgm:t>
        <a:bodyPr/>
        <a:lstStyle/>
        <a:p>
          <a:endParaRPr lang="en-US"/>
        </a:p>
      </dgm:t>
    </dgm:pt>
    <dgm:pt modelId="{FB7C66ED-E6D6-48E4-B398-022261823517}" type="sibTrans" cxnId="{A8F2E056-52F7-4C29-A7DB-BB57BCA2E8DB}">
      <dgm:prSet/>
      <dgm:spPr/>
      <dgm:t>
        <a:bodyPr/>
        <a:lstStyle/>
        <a:p>
          <a:endParaRPr lang="en-US"/>
        </a:p>
      </dgm:t>
    </dgm:pt>
    <dgm:pt modelId="{BB93FDC4-8889-449C-B00E-29A4092105C3}" type="pres">
      <dgm:prSet presAssocID="{F0B566A9-D1DD-48ED-8F98-E1C88688DD8B}" presName="Name0" presStyleCnt="0">
        <dgm:presLayoutVars>
          <dgm:dir/>
          <dgm:resizeHandles val="exact"/>
        </dgm:presLayoutVars>
      </dgm:prSet>
      <dgm:spPr/>
    </dgm:pt>
    <dgm:pt modelId="{FCE4A01A-8F17-4AEB-BEB5-8842A089518C}" type="pres">
      <dgm:prSet presAssocID="{43A3041B-CE93-4C0C-957C-AFA107B463DB}" presName="composite" presStyleCnt="0"/>
      <dgm:spPr/>
    </dgm:pt>
    <dgm:pt modelId="{153A4718-51B4-4941-89B9-130C83719C20}" type="pres">
      <dgm:prSet presAssocID="{43A3041B-CE93-4C0C-957C-AFA107B463DB}" presName="bgChev" presStyleLbl="node1" presStyleIdx="0" presStyleCnt="5"/>
      <dgm:spPr/>
    </dgm:pt>
    <dgm:pt modelId="{78328015-9A84-4AAE-A882-4115F4A12AA6}" type="pres">
      <dgm:prSet presAssocID="{43A3041B-CE93-4C0C-957C-AFA107B463DB}" presName="txNode" presStyleLbl="fgAcc1" presStyleIdx="0" presStyleCnt="5">
        <dgm:presLayoutVars>
          <dgm:bulletEnabled val="1"/>
        </dgm:presLayoutVars>
      </dgm:prSet>
      <dgm:spPr/>
    </dgm:pt>
    <dgm:pt modelId="{19369397-F0C2-4071-BCA1-EDC154ECC47D}" type="pres">
      <dgm:prSet presAssocID="{3A115C8B-00EC-4A51-AF1A-EA35E8449575}" presName="compositeSpace" presStyleCnt="0"/>
      <dgm:spPr/>
    </dgm:pt>
    <dgm:pt modelId="{1F87C734-EFEB-49D4-8BBB-7814B108FBAC}" type="pres">
      <dgm:prSet presAssocID="{62DC38D4-C49E-4102-B990-5C9E8B1987EE}" presName="composite" presStyleCnt="0"/>
      <dgm:spPr/>
    </dgm:pt>
    <dgm:pt modelId="{D70AD4EA-DEE3-47D8-A762-05D8B3DA956E}" type="pres">
      <dgm:prSet presAssocID="{62DC38D4-C49E-4102-B990-5C9E8B1987EE}" presName="bgChev" presStyleLbl="node1" presStyleIdx="1" presStyleCnt="5"/>
      <dgm:spPr/>
    </dgm:pt>
    <dgm:pt modelId="{9FCE6935-D95B-4382-8A72-A48D68E7A5F2}" type="pres">
      <dgm:prSet presAssocID="{62DC38D4-C49E-4102-B990-5C9E8B1987EE}" presName="txNode" presStyleLbl="fgAcc1" presStyleIdx="1" presStyleCnt="5">
        <dgm:presLayoutVars>
          <dgm:bulletEnabled val="1"/>
        </dgm:presLayoutVars>
      </dgm:prSet>
      <dgm:spPr/>
    </dgm:pt>
    <dgm:pt modelId="{A122C949-6DBB-47AB-8E50-DEDE65FD1ACE}" type="pres">
      <dgm:prSet presAssocID="{6A24C99C-AEE5-4D4A-AC5B-927D49C05E6D}" presName="compositeSpace" presStyleCnt="0"/>
      <dgm:spPr/>
    </dgm:pt>
    <dgm:pt modelId="{F7AC2F2D-D710-4844-B9E1-B719B81BB963}" type="pres">
      <dgm:prSet presAssocID="{7B574647-7EE7-4B8A-831D-DA94153376D3}" presName="composite" presStyleCnt="0"/>
      <dgm:spPr/>
    </dgm:pt>
    <dgm:pt modelId="{62E08765-D2FF-4BB9-B5C4-3B6473C4999E}" type="pres">
      <dgm:prSet presAssocID="{7B574647-7EE7-4B8A-831D-DA94153376D3}" presName="bgChev" presStyleLbl="node1" presStyleIdx="2" presStyleCnt="5"/>
      <dgm:spPr/>
    </dgm:pt>
    <dgm:pt modelId="{8955E091-869D-4850-BC81-08D053DF4346}" type="pres">
      <dgm:prSet presAssocID="{7B574647-7EE7-4B8A-831D-DA94153376D3}" presName="txNode" presStyleLbl="fgAcc1" presStyleIdx="2" presStyleCnt="5">
        <dgm:presLayoutVars>
          <dgm:bulletEnabled val="1"/>
        </dgm:presLayoutVars>
      </dgm:prSet>
      <dgm:spPr/>
    </dgm:pt>
    <dgm:pt modelId="{E7881F81-E00D-4058-9220-9C50888A260F}" type="pres">
      <dgm:prSet presAssocID="{3E76A9C0-493A-41A6-8A30-389F1D7503C7}" presName="compositeSpace" presStyleCnt="0"/>
      <dgm:spPr/>
    </dgm:pt>
    <dgm:pt modelId="{9F6ACAE6-0A89-41B8-AE1E-8533FAC5B418}" type="pres">
      <dgm:prSet presAssocID="{EFAD58A4-F185-4512-A8D2-FCDE97951F1B}" presName="composite" presStyleCnt="0"/>
      <dgm:spPr/>
    </dgm:pt>
    <dgm:pt modelId="{622DD5FC-5106-4499-A53A-11559B64EABC}" type="pres">
      <dgm:prSet presAssocID="{EFAD58A4-F185-4512-A8D2-FCDE97951F1B}" presName="bgChev" presStyleLbl="node1" presStyleIdx="3" presStyleCnt="5"/>
      <dgm:spPr/>
    </dgm:pt>
    <dgm:pt modelId="{4E77BAEA-98EA-4809-A829-E49B09CCE7F4}" type="pres">
      <dgm:prSet presAssocID="{EFAD58A4-F185-4512-A8D2-FCDE97951F1B}" presName="txNode" presStyleLbl="fgAcc1" presStyleIdx="3" presStyleCnt="5">
        <dgm:presLayoutVars>
          <dgm:bulletEnabled val="1"/>
        </dgm:presLayoutVars>
      </dgm:prSet>
      <dgm:spPr/>
    </dgm:pt>
    <dgm:pt modelId="{B564FCE8-4CF6-4173-8A2F-82DE20FF6F0A}" type="pres">
      <dgm:prSet presAssocID="{E931088C-484D-4E7C-BADB-58250137943F}" presName="compositeSpace" presStyleCnt="0"/>
      <dgm:spPr/>
    </dgm:pt>
    <dgm:pt modelId="{5ECDD1F0-E982-4866-9EC6-F3D606B47FA7}" type="pres">
      <dgm:prSet presAssocID="{D713772A-B8A7-4D66-B994-E6B2114D04DD}" presName="composite" presStyleCnt="0"/>
      <dgm:spPr/>
    </dgm:pt>
    <dgm:pt modelId="{889FCF24-BFDD-4F4D-B694-829C5CB15F20}" type="pres">
      <dgm:prSet presAssocID="{D713772A-B8A7-4D66-B994-E6B2114D04DD}" presName="bgChev" presStyleLbl="node1" presStyleIdx="4" presStyleCnt="5"/>
      <dgm:spPr/>
    </dgm:pt>
    <dgm:pt modelId="{B72A5BB9-D4DB-43C8-AF84-4FC0B1A843FB}" type="pres">
      <dgm:prSet presAssocID="{D713772A-B8A7-4D66-B994-E6B2114D04DD}" presName="txNode" presStyleLbl="fgAcc1" presStyleIdx="4" presStyleCnt="5">
        <dgm:presLayoutVars>
          <dgm:bulletEnabled val="1"/>
        </dgm:presLayoutVars>
      </dgm:prSet>
      <dgm:spPr/>
    </dgm:pt>
  </dgm:ptLst>
  <dgm:cxnLst>
    <dgm:cxn modelId="{D8006118-8380-4CA4-8DF9-79F2B2FB9494}" type="presOf" srcId="{D713772A-B8A7-4D66-B994-E6B2114D04DD}" destId="{B72A5BB9-D4DB-43C8-AF84-4FC0B1A843FB}" srcOrd="0" destOrd="0" presId="urn:microsoft.com/office/officeart/2005/8/layout/chevronAccent+Icon"/>
    <dgm:cxn modelId="{BE70FA2B-B375-40D3-AD2A-949202A1E90D}" srcId="{F0B566A9-D1DD-48ED-8F98-E1C88688DD8B}" destId="{43A3041B-CE93-4C0C-957C-AFA107B463DB}" srcOrd="0" destOrd="0" parTransId="{71F7DC52-6C6C-467E-BC28-769462A8DA55}" sibTransId="{3A115C8B-00EC-4A51-AF1A-EA35E8449575}"/>
    <dgm:cxn modelId="{3FA6102E-8598-4820-976E-778BC6458A11}" type="presOf" srcId="{62DC38D4-C49E-4102-B990-5C9E8B1987EE}" destId="{9FCE6935-D95B-4382-8A72-A48D68E7A5F2}" srcOrd="0" destOrd="0" presId="urn:microsoft.com/office/officeart/2005/8/layout/chevronAccent+Icon"/>
    <dgm:cxn modelId="{E6F02B2E-3207-4183-A67A-D071DA213723}" type="presOf" srcId="{43A3041B-CE93-4C0C-957C-AFA107B463DB}" destId="{78328015-9A84-4AAE-A882-4115F4A12AA6}" srcOrd="0" destOrd="0" presId="urn:microsoft.com/office/officeart/2005/8/layout/chevronAccent+Icon"/>
    <dgm:cxn modelId="{FF621340-F705-417C-9ED9-AEC7833A8BB7}" type="presOf" srcId="{7B574647-7EE7-4B8A-831D-DA94153376D3}" destId="{8955E091-869D-4850-BC81-08D053DF4346}" srcOrd="0" destOrd="0" presId="urn:microsoft.com/office/officeart/2005/8/layout/chevronAccent+Icon"/>
    <dgm:cxn modelId="{3D882165-F57E-42EC-88DD-6BA3DABAB418}" type="presOf" srcId="{EFAD58A4-F185-4512-A8D2-FCDE97951F1B}" destId="{4E77BAEA-98EA-4809-A829-E49B09CCE7F4}" srcOrd="0" destOrd="0" presId="urn:microsoft.com/office/officeart/2005/8/layout/chevronAccent+Icon"/>
    <dgm:cxn modelId="{0B31F44D-2FB5-4229-877A-9053A7BE2031}" type="presOf" srcId="{F0B566A9-D1DD-48ED-8F98-E1C88688DD8B}" destId="{BB93FDC4-8889-449C-B00E-29A4092105C3}" srcOrd="0" destOrd="0" presId="urn:microsoft.com/office/officeart/2005/8/layout/chevronAccent+Icon"/>
    <dgm:cxn modelId="{A8F2E056-52F7-4C29-A7DB-BB57BCA2E8DB}" srcId="{F0B566A9-D1DD-48ED-8F98-E1C88688DD8B}" destId="{D713772A-B8A7-4D66-B994-E6B2114D04DD}" srcOrd="4" destOrd="0" parTransId="{95377680-7642-4D49-A96B-48C1388B9081}" sibTransId="{FB7C66ED-E6D6-48E4-B398-022261823517}"/>
    <dgm:cxn modelId="{22E1DE8D-5483-4F0B-891D-202F4049486C}" srcId="{F0B566A9-D1DD-48ED-8F98-E1C88688DD8B}" destId="{62DC38D4-C49E-4102-B990-5C9E8B1987EE}" srcOrd="1" destOrd="0" parTransId="{21CBB62B-37E1-4D8F-94E5-991263E55D36}" sibTransId="{6A24C99C-AEE5-4D4A-AC5B-927D49C05E6D}"/>
    <dgm:cxn modelId="{962D0E9C-B44A-4B51-AE7E-75E6ED20B1E8}" srcId="{F0B566A9-D1DD-48ED-8F98-E1C88688DD8B}" destId="{EFAD58A4-F185-4512-A8D2-FCDE97951F1B}" srcOrd="3" destOrd="0" parTransId="{F318B6C5-DFBA-4126-893C-CEC188327678}" sibTransId="{E931088C-484D-4E7C-BADB-58250137943F}"/>
    <dgm:cxn modelId="{5B3F2EAA-6DF8-4832-90BA-044BB4E9A2CA}" srcId="{F0B566A9-D1DD-48ED-8F98-E1C88688DD8B}" destId="{7B574647-7EE7-4B8A-831D-DA94153376D3}" srcOrd="2" destOrd="0" parTransId="{6448F81F-D3A5-4E60-B026-EAE78BBEA157}" sibTransId="{3E76A9C0-493A-41A6-8A30-389F1D7503C7}"/>
    <dgm:cxn modelId="{E88C054B-4E07-4952-85E5-1A44289DA264}" type="presParOf" srcId="{BB93FDC4-8889-449C-B00E-29A4092105C3}" destId="{FCE4A01A-8F17-4AEB-BEB5-8842A089518C}" srcOrd="0" destOrd="0" presId="urn:microsoft.com/office/officeart/2005/8/layout/chevronAccent+Icon"/>
    <dgm:cxn modelId="{CA57D728-BAC5-41A8-94E1-137CF40EC072}" type="presParOf" srcId="{FCE4A01A-8F17-4AEB-BEB5-8842A089518C}" destId="{153A4718-51B4-4941-89B9-130C83719C20}" srcOrd="0" destOrd="0" presId="urn:microsoft.com/office/officeart/2005/8/layout/chevronAccent+Icon"/>
    <dgm:cxn modelId="{76145309-F135-45E8-AE2C-3BCA9D93CE75}" type="presParOf" srcId="{FCE4A01A-8F17-4AEB-BEB5-8842A089518C}" destId="{78328015-9A84-4AAE-A882-4115F4A12AA6}" srcOrd="1" destOrd="0" presId="urn:microsoft.com/office/officeart/2005/8/layout/chevronAccent+Icon"/>
    <dgm:cxn modelId="{CF9A470E-B531-4987-9281-26ED16DA099F}" type="presParOf" srcId="{BB93FDC4-8889-449C-B00E-29A4092105C3}" destId="{19369397-F0C2-4071-BCA1-EDC154ECC47D}" srcOrd="1" destOrd="0" presId="urn:microsoft.com/office/officeart/2005/8/layout/chevronAccent+Icon"/>
    <dgm:cxn modelId="{4C4C4E7A-2003-4C1C-A150-547C30E1BEA9}" type="presParOf" srcId="{BB93FDC4-8889-449C-B00E-29A4092105C3}" destId="{1F87C734-EFEB-49D4-8BBB-7814B108FBAC}" srcOrd="2" destOrd="0" presId="urn:microsoft.com/office/officeart/2005/8/layout/chevronAccent+Icon"/>
    <dgm:cxn modelId="{E56DE293-3B26-46A1-9E5B-3B4ECF40833E}" type="presParOf" srcId="{1F87C734-EFEB-49D4-8BBB-7814B108FBAC}" destId="{D70AD4EA-DEE3-47D8-A762-05D8B3DA956E}" srcOrd="0" destOrd="0" presId="urn:microsoft.com/office/officeart/2005/8/layout/chevronAccent+Icon"/>
    <dgm:cxn modelId="{DABC1E5B-CD69-4DBC-9D11-C3155E8A6789}" type="presParOf" srcId="{1F87C734-EFEB-49D4-8BBB-7814B108FBAC}" destId="{9FCE6935-D95B-4382-8A72-A48D68E7A5F2}" srcOrd="1" destOrd="0" presId="urn:microsoft.com/office/officeart/2005/8/layout/chevronAccent+Icon"/>
    <dgm:cxn modelId="{96F8F728-77DC-4DEF-9BE9-D21EF18E4271}" type="presParOf" srcId="{BB93FDC4-8889-449C-B00E-29A4092105C3}" destId="{A122C949-6DBB-47AB-8E50-DEDE65FD1ACE}" srcOrd="3" destOrd="0" presId="urn:microsoft.com/office/officeart/2005/8/layout/chevronAccent+Icon"/>
    <dgm:cxn modelId="{B1739455-973E-4D73-AC1B-672EE128F252}" type="presParOf" srcId="{BB93FDC4-8889-449C-B00E-29A4092105C3}" destId="{F7AC2F2D-D710-4844-B9E1-B719B81BB963}" srcOrd="4" destOrd="0" presId="urn:microsoft.com/office/officeart/2005/8/layout/chevronAccent+Icon"/>
    <dgm:cxn modelId="{3C01D9B1-CA60-436F-B848-C1D0104CFC93}" type="presParOf" srcId="{F7AC2F2D-D710-4844-B9E1-B719B81BB963}" destId="{62E08765-D2FF-4BB9-B5C4-3B6473C4999E}" srcOrd="0" destOrd="0" presId="urn:microsoft.com/office/officeart/2005/8/layout/chevronAccent+Icon"/>
    <dgm:cxn modelId="{81B42733-EB10-4CD4-A7A7-D8A9565C2B8E}" type="presParOf" srcId="{F7AC2F2D-D710-4844-B9E1-B719B81BB963}" destId="{8955E091-869D-4850-BC81-08D053DF4346}" srcOrd="1" destOrd="0" presId="urn:microsoft.com/office/officeart/2005/8/layout/chevronAccent+Icon"/>
    <dgm:cxn modelId="{B5DBC162-D427-4C28-A0BF-57FEE4CF08B2}" type="presParOf" srcId="{BB93FDC4-8889-449C-B00E-29A4092105C3}" destId="{E7881F81-E00D-4058-9220-9C50888A260F}" srcOrd="5" destOrd="0" presId="urn:microsoft.com/office/officeart/2005/8/layout/chevronAccent+Icon"/>
    <dgm:cxn modelId="{5CB33F09-D749-417B-A594-EF56DFFCD68F}" type="presParOf" srcId="{BB93FDC4-8889-449C-B00E-29A4092105C3}" destId="{9F6ACAE6-0A89-41B8-AE1E-8533FAC5B418}" srcOrd="6" destOrd="0" presId="urn:microsoft.com/office/officeart/2005/8/layout/chevronAccent+Icon"/>
    <dgm:cxn modelId="{33E69AE8-82D3-4BB9-8B83-1A8FD8C42670}" type="presParOf" srcId="{9F6ACAE6-0A89-41B8-AE1E-8533FAC5B418}" destId="{622DD5FC-5106-4499-A53A-11559B64EABC}" srcOrd="0" destOrd="0" presId="urn:microsoft.com/office/officeart/2005/8/layout/chevronAccent+Icon"/>
    <dgm:cxn modelId="{FADAB724-998E-43ED-91BC-26E6E3D96E4D}" type="presParOf" srcId="{9F6ACAE6-0A89-41B8-AE1E-8533FAC5B418}" destId="{4E77BAEA-98EA-4809-A829-E49B09CCE7F4}" srcOrd="1" destOrd="0" presId="urn:microsoft.com/office/officeart/2005/8/layout/chevronAccent+Icon"/>
    <dgm:cxn modelId="{315649E4-74B0-44FD-B66C-22DE302F34B8}" type="presParOf" srcId="{BB93FDC4-8889-449C-B00E-29A4092105C3}" destId="{B564FCE8-4CF6-4173-8A2F-82DE20FF6F0A}" srcOrd="7" destOrd="0" presId="urn:microsoft.com/office/officeart/2005/8/layout/chevronAccent+Icon"/>
    <dgm:cxn modelId="{0BFFFE5A-EBC1-476C-87CE-979174210C88}" type="presParOf" srcId="{BB93FDC4-8889-449C-B00E-29A4092105C3}" destId="{5ECDD1F0-E982-4866-9EC6-F3D606B47FA7}" srcOrd="8" destOrd="0" presId="urn:microsoft.com/office/officeart/2005/8/layout/chevronAccent+Icon"/>
    <dgm:cxn modelId="{CECEAF84-37BB-4F85-83DC-0ACCA9A80C14}" type="presParOf" srcId="{5ECDD1F0-E982-4866-9EC6-F3D606B47FA7}" destId="{889FCF24-BFDD-4F4D-B694-829C5CB15F20}" srcOrd="0" destOrd="0" presId="urn:microsoft.com/office/officeart/2005/8/layout/chevronAccent+Icon"/>
    <dgm:cxn modelId="{1B5E75CB-B6D2-480E-9BD1-B4A7882A2198}" type="presParOf" srcId="{5ECDD1F0-E982-4866-9EC6-F3D606B47FA7}" destId="{B72A5BB9-D4DB-43C8-AF84-4FC0B1A843F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F2E7DD-9E50-4492-AEF3-8CCCD32800E0}" type="doc">
      <dgm:prSet loTypeId="urn:microsoft.com/office/officeart/2018/2/layout/IconLabelList" loCatId="icon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E049C5-C399-490F-A03B-111DAD0B2828}" type="pres">
      <dgm:prSet presAssocID="{FFF2E7DD-9E50-4492-AEF3-8CCCD32800E0}" presName="root" presStyleCnt="0">
        <dgm:presLayoutVars>
          <dgm:dir/>
          <dgm:resizeHandles val="exact"/>
        </dgm:presLayoutVars>
      </dgm:prSet>
      <dgm:spPr/>
    </dgm:pt>
  </dgm:ptLst>
  <dgm:cxnLst>
    <dgm:cxn modelId="{F793A3ED-4928-404B-8E78-9DA428243966}" type="presOf" srcId="{FFF2E7DD-9E50-4492-AEF3-8CCCD32800E0}" destId="{6FE049C5-C399-490F-A03B-111DAD0B2828}" srcOrd="0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F2E7DD-9E50-4492-AEF3-8CCCD32800E0}" type="doc">
      <dgm:prSet loTypeId="urn:microsoft.com/office/officeart/2018/2/layout/IconLabelList" loCatId="icon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E049C5-C399-490F-A03B-111DAD0B2828}" type="pres">
      <dgm:prSet presAssocID="{FFF2E7DD-9E50-4492-AEF3-8CCCD32800E0}" presName="root" presStyleCnt="0">
        <dgm:presLayoutVars>
          <dgm:dir/>
          <dgm:resizeHandles val="exact"/>
        </dgm:presLayoutVars>
      </dgm:prSet>
      <dgm:spPr/>
    </dgm:pt>
  </dgm:ptLst>
  <dgm:cxnLst>
    <dgm:cxn modelId="{F793A3ED-4928-404B-8E78-9DA428243966}" type="presOf" srcId="{FFF2E7DD-9E50-4492-AEF3-8CCCD32800E0}" destId="{6FE049C5-C399-490F-A03B-111DAD0B2828}" srcOrd="0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C01E06-887D-4CC2-B5D4-81D8D82F02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0D6032-E377-4B22-BAC9-FF3B4483AE94}">
      <dgm:prSet/>
      <dgm:spPr/>
      <dgm:t>
        <a:bodyPr/>
        <a:lstStyle/>
        <a:p>
          <a:r>
            <a:rPr lang="en-US" dirty="0"/>
            <a:t>Straightforward: </a:t>
          </a:r>
          <a:r>
            <a:rPr lang="en-US" dirty="0">
              <a:solidFill>
                <a:schemeClr val="tx1"/>
              </a:solidFill>
            </a:rPr>
            <a:t>Packard</a:t>
          </a:r>
        </a:p>
      </dgm:t>
    </dgm:pt>
    <dgm:pt modelId="{FBE13F6A-6A9F-45A9-9362-3093AF0268AA}" type="parTrans" cxnId="{2A96E0F0-D582-4308-B614-8AD9F1E90842}">
      <dgm:prSet/>
      <dgm:spPr/>
      <dgm:t>
        <a:bodyPr/>
        <a:lstStyle/>
        <a:p>
          <a:endParaRPr lang="en-US"/>
        </a:p>
      </dgm:t>
    </dgm:pt>
    <dgm:pt modelId="{BB742545-DFC8-49DA-8486-002BA83244D3}" type="sibTrans" cxnId="{2A96E0F0-D582-4308-B614-8AD9F1E90842}">
      <dgm:prSet/>
      <dgm:spPr/>
      <dgm:t>
        <a:bodyPr/>
        <a:lstStyle/>
        <a:p>
          <a:endParaRPr lang="en-US"/>
        </a:p>
      </dgm:t>
    </dgm:pt>
    <dgm:pt modelId="{49C12222-01B7-4222-9A2B-D287E695FD7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Standard annual timeline</a:t>
          </a:r>
        </a:p>
      </dgm:t>
    </dgm:pt>
    <dgm:pt modelId="{91B66639-D4AA-49B4-B214-15ED7EE293D8}" type="parTrans" cxnId="{3A83836C-48F5-4CE3-91D3-33C98DAAF6EA}">
      <dgm:prSet/>
      <dgm:spPr/>
      <dgm:t>
        <a:bodyPr/>
        <a:lstStyle/>
        <a:p>
          <a:endParaRPr lang="en-US"/>
        </a:p>
      </dgm:t>
    </dgm:pt>
    <dgm:pt modelId="{EEB8F345-FEA1-4335-8D8B-659671E9D6AE}" type="sibTrans" cxnId="{3A83836C-48F5-4CE3-91D3-33C98DAAF6EA}">
      <dgm:prSet/>
      <dgm:spPr/>
      <dgm:t>
        <a:bodyPr/>
        <a:lstStyle/>
        <a:p>
          <a:endParaRPr lang="en-US"/>
        </a:p>
      </dgm:t>
    </dgm:pt>
    <dgm:pt modelId="{32C67ACF-3F46-4120-BB32-F26DCD0D68F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Complex: DOE/NSF</a:t>
          </a:r>
        </a:p>
      </dgm:t>
    </dgm:pt>
    <dgm:pt modelId="{1C1F4DB1-9E7E-4D8C-8732-73383EDCC682}" type="parTrans" cxnId="{A399E70C-3BF0-4079-BFEB-C3EA5A1F71F0}">
      <dgm:prSet/>
      <dgm:spPr/>
      <dgm:t>
        <a:bodyPr/>
        <a:lstStyle/>
        <a:p>
          <a:endParaRPr lang="en-US"/>
        </a:p>
      </dgm:t>
    </dgm:pt>
    <dgm:pt modelId="{263A99CC-5886-47B4-B775-09F4331CE13D}" type="sibTrans" cxnId="{A399E70C-3BF0-4079-BFEB-C3EA5A1F71F0}">
      <dgm:prSet/>
      <dgm:spPr/>
      <dgm:t>
        <a:bodyPr/>
        <a:lstStyle/>
        <a:p>
          <a:endParaRPr lang="en-US"/>
        </a:p>
      </dgm:t>
    </dgm:pt>
    <dgm:pt modelId="{C4436AA2-F2EB-472B-85FA-853DA32FD0D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Inconsistent eligibility and terms</a:t>
          </a:r>
        </a:p>
      </dgm:t>
    </dgm:pt>
    <dgm:pt modelId="{40FFF94F-99CB-450D-9AF8-ADC9B16E11B5}" type="parTrans" cxnId="{4DB55D59-684A-4C8C-8EEE-9B6DE942D9A7}">
      <dgm:prSet/>
      <dgm:spPr/>
      <dgm:t>
        <a:bodyPr/>
        <a:lstStyle/>
        <a:p>
          <a:endParaRPr lang="en-US"/>
        </a:p>
      </dgm:t>
    </dgm:pt>
    <dgm:pt modelId="{342EBD65-1A50-4BE6-9C63-86FAEF801902}" type="sibTrans" cxnId="{4DB55D59-684A-4C8C-8EEE-9B6DE942D9A7}">
      <dgm:prSet/>
      <dgm:spPr/>
      <dgm:t>
        <a:bodyPr/>
        <a:lstStyle/>
        <a:p>
          <a:endParaRPr lang="en-US"/>
        </a:p>
      </dgm:t>
    </dgm:pt>
    <dgm:pt modelId="{D474B37A-92E9-4505-A5B7-A3E9EB279FB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Consistent eligibility</a:t>
          </a:r>
        </a:p>
      </dgm:t>
    </dgm:pt>
    <dgm:pt modelId="{8C548906-A5A6-42FA-8679-81F245DCBB19}" type="parTrans" cxnId="{07B86618-877E-441C-896E-A08839D1B9AF}">
      <dgm:prSet/>
      <dgm:spPr/>
      <dgm:t>
        <a:bodyPr/>
        <a:lstStyle/>
        <a:p>
          <a:endParaRPr lang="en-US"/>
        </a:p>
      </dgm:t>
    </dgm:pt>
    <dgm:pt modelId="{2D92C89E-7AC9-4227-A8C3-C58691798DCD}" type="sibTrans" cxnId="{07B86618-877E-441C-896E-A08839D1B9AF}">
      <dgm:prSet/>
      <dgm:spPr/>
      <dgm:t>
        <a:bodyPr/>
        <a:lstStyle/>
        <a:p>
          <a:endParaRPr lang="en-US"/>
        </a:p>
      </dgm:t>
    </dgm:pt>
    <dgm:pt modelId="{EA7C34F8-513E-41C5-8BDC-14CBDA0F1DD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Straightforward application</a:t>
          </a:r>
        </a:p>
      </dgm:t>
    </dgm:pt>
    <dgm:pt modelId="{45998941-22A6-4BA6-89EF-164F407FE3AA}" type="parTrans" cxnId="{5737F8DB-FC63-428A-85E0-68B235041D02}">
      <dgm:prSet/>
      <dgm:spPr/>
      <dgm:t>
        <a:bodyPr/>
        <a:lstStyle/>
        <a:p>
          <a:endParaRPr lang="en-US"/>
        </a:p>
      </dgm:t>
    </dgm:pt>
    <dgm:pt modelId="{A070201C-0BB4-4524-AFBD-731414B355BB}" type="sibTrans" cxnId="{5737F8DB-FC63-428A-85E0-68B235041D02}">
      <dgm:prSet/>
      <dgm:spPr/>
      <dgm:t>
        <a:bodyPr/>
        <a:lstStyle/>
        <a:p>
          <a:endParaRPr lang="en-US"/>
        </a:p>
      </dgm:t>
    </dgm:pt>
    <dgm:pt modelId="{533BC14E-C86D-4243-A9BF-CABD4928215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Harvard success = understanding of priorities</a:t>
          </a:r>
        </a:p>
      </dgm:t>
    </dgm:pt>
    <dgm:pt modelId="{0608C0AA-0243-4826-9E98-246B5214D0E0}" type="parTrans" cxnId="{6EBA7428-4169-4805-9CFE-D83E87ABB59F}">
      <dgm:prSet/>
      <dgm:spPr/>
      <dgm:t>
        <a:bodyPr/>
        <a:lstStyle/>
        <a:p>
          <a:endParaRPr lang="en-US"/>
        </a:p>
      </dgm:t>
    </dgm:pt>
    <dgm:pt modelId="{ABE1A06D-DCF1-4D55-A0AE-A736EF02BB8D}" type="sibTrans" cxnId="{6EBA7428-4169-4805-9CFE-D83E87ABB59F}">
      <dgm:prSet/>
      <dgm:spPr/>
      <dgm:t>
        <a:bodyPr/>
        <a:lstStyle/>
        <a:p>
          <a:endParaRPr lang="en-US"/>
        </a:p>
      </dgm:t>
    </dgm:pt>
    <dgm:pt modelId="{1ECA5C01-CD81-4E2A-A1DA-01F7D2D3EFF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Very short timelines</a:t>
          </a:r>
        </a:p>
      </dgm:t>
    </dgm:pt>
    <dgm:pt modelId="{0B94A620-25A7-472A-803E-84710A7BA3BF}" type="parTrans" cxnId="{E50DDD06-2BF2-46DD-9FA6-374A3C6CEBA0}">
      <dgm:prSet/>
      <dgm:spPr/>
      <dgm:t>
        <a:bodyPr/>
        <a:lstStyle/>
        <a:p>
          <a:endParaRPr lang="en-US"/>
        </a:p>
      </dgm:t>
    </dgm:pt>
    <dgm:pt modelId="{F1FEB3CE-14BF-4B89-8EBE-4552F75094E5}" type="sibTrans" cxnId="{E50DDD06-2BF2-46DD-9FA6-374A3C6CEBA0}">
      <dgm:prSet/>
      <dgm:spPr/>
      <dgm:t>
        <a:bodyPr/>
        <a:lstStyle/>
        <a:p>
          <a:endParaRPr lang="en-US"/>
        </a:p>
      </dgm:t>
    </dgm:pt>
    <dgm:pt modelId="{40605A26-33E5-4C12-8BBF-49102A59BA2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Complex applications</a:t>
          </a:r>
        </a:p>
      </dgm:t>
    </dgm:pt>
    <dgm:pt modelId="{5EDD93F1-920A-4BC7-B346-EEBE5F9144C9}" type="parTrans" cxnId="{ADC591AD-8CE5-444D-B08E-537F2C22EF2C}">
      <dgm:prSet/>
      <dgm:spPr/>
      <dgm:t>
        <a:bodyPr/>
        <a:lstStyle/>
        <a:p>
          <a:endParaRPr lang="en-US"/>
        </a:p>
      </dgm:t>
    </dgm:pt>
    <dgm:pt modelId="{1BE34394-9E11-46D7-B3A2-F1C76EE07B6D}" type="sibTrans" cxnId="{ADC591AD-8CE5-444D-B08E-537F2C22EF2C}">
      <dgm:prSet/>
      <dgm:spPr/>
      <dgm:t>
        <a:bodyPr/>
        <a:lstStyle/>
        <a:p>
          <a:endParaRPr lang="en-US"/>
        </a:p>
      </dgm:t>
    </dgm:pt>
    <dgm:pt modelId="{8AED5743-C323-4A36-8FEB-6617DAE44246}" type="pres">
      <dgm:prSet presAssocID="{D0C01E06-887D-4CC2-B5D4-81D8D82F0261}" presName="Name0" presStyleCnt="0">
        <dgm:presLayoutVars>
          <dgm:dir/>
          <dgm:animLvl val="lvl"/>
          <dgm:resizeHandles val="exact"/>
        </dgm:presLayoutVars>
      </dgm:prSet>
      <dgm:spPr/>
    </dgm:pt>
    <dgm:pt modelId="{690E8649-592C-4B87-95A6-7B8FA0347404}" type="pres">
      <dgm:prSet presAssocID="{FF0D6032-E377-4B22-BAC9-FF3B4483AE94}" presName="composite" presStyleCnt="0"/>
      <dgm:spPr/>
    </dgm:pt>
    <dgm:pt modelId="{A0F86669-15E2-4544-99A0-784F953D924B}" type="pres">
      <dgm:prSet presAssocID="{FF0D6032-E377-4B22-BAC9-FF3B4483AE9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3DCC5F1-F2C8-47CB-8C2F-0929F528A7B8}" type="pres">
      <dgm:prSet presAssocID="{FF0D6032-E377-4B22-BAC9-FF3B4483AE94}" presName="desTx" presStyleLbl="alignAccFollowNode1" presStyleIdx="0" presStyleCnt="2">
        <dgm:presLayoutVars>
          <dgm:bulletEnabled val="1"/>
        </dgm:presLayoutVars>
      </dgm:prSet>
      <dgm:spPr/>
    </dgm:pt>
    <dgm:pt modelId="{E4AA91BB-E7F1-4D4A-AD1B-06169F0A77B0}" type="pres">
      <dgm:prSet presAssocID="{BB742545-DFC8-49DA-8486-002BA83244D3}" presName="space" presStyleCnt="0"/>
      <dgm:spPr/>
    </dgm:pt>
    <dgm:pt modelId="{2895B823-0707-4279-8ED0-A7CE9A088796}" type="pres">
      <dgm:prSet presAssocID="{32C67ACF-3F46-4120-BB32-F26DCD0D68F9}" presName="composite" presStyleCnt="0"/>
      <dgm:spPr/>
    </dgm:pt>
    <dgm:pt modelId="{D3D3CCD5-A717-41D4-A92A-2BD25083FD3A}" type="pres">
      <dgm:prSet presAssocID="{32C67ACF-3F46-4120-BB32-F26DCD0D68F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FB8784C-684D-4364-A80C-D43112E8EE1B}" type="pres">
      <dgm:prSet presAssocID="{32C67ACF-3F46-4120-BB32-F26DCD0D68F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50DDD06-2BF2-46DD-9FA6-374A3C6CEBA0}" srcId="{32C67ACF-3F46-4120-BB32-F26DCD0D68F9}" destId="{1ECA5C01-CD81-4E2A-A1DA-01F7D2D3EFF5}" srcOrd="1" destOrd="0" parTransId="{0B94A620-25A7-472A-803E-84710A7BA3BF}" sibTransId="{F1FEB3CE-14BF-4B89-8EBE-4552F75094E5}"/>
    <dgm:cxn modelId="{A399E70C-3BF0-4079-BFEB-C3EA5A1F71F0}" srcId="{D0C01E06-887D-4CC2-B5D4-81D8D82F0261}" destId="{32C67ACF-3F46-4120-BB32-F26DCD0D68F9}" srcOrd="1" destOrd="0" parTransId="{1C1F4DB1-9E7E-4D8C-8732-73383EDCC682}" sibTransId="{263A99CC-5886-47B4-B775-09F4331CE13D}"/>
    <dgm:cxn modelId="{32772E17-A36E-4460-AB12-5D4DC2BD76AA}" type="presOf" srcId="{533BC14E-C86D-4243-A9BF-CABD49282153}" destId="{F3DCC5F1-F2C8-47CB-8C2F-0929F528A7B8}" srcOrd="0" destOrd="3" presId="urn:microsoft.com/office/officeart/2005/8/layout/hList1"/>
    <dgm:cxn modelId="{07B86618-877E-441C-896E-A08839D1B9AF}" srcId="{FF0D6032-E377-4B22-BAC9-FF3B4483AE94}" destId="{D474B37A-92E9-4505-A5B7-A3E9EB279FB6}" srcOrd="1" destOrd="0" parTransId="{8C548906-A5A6-42FA-8679-81F245DCBB19}" sibTransId="{2D92C89E-7AC9-4227-A8C3-C58691798DCD}"/>
    <dgm:cxn modelId="{6239D020-F945-426A-83EF-DEF393626C18}" type="presOf" srcId="{40605A26-33E5-4C12-8BBF-49102A59BA2F}" destId="{DFB8784C-684D-4364-A80C-D43112E8EE1B}" srcOrd="0" destOrd="2" presId="urn:microsoft.com/office/officeart/2005/8/layout/hList1"/>
    <dgm:cxn modelId="{6EBA7428-4169-4805-9CFE-D83E87ABB59F}" srcId="{FF0D6032-E377-4B22-BAC9-FF3B4483AE94}" destId="{533BC14E-C86D-4243-A9BF-CABD49282153}" srcOrd="3" destOrd="0" parTransId="{0608C0AA-0243-4826-9E98-246B5214D0E0}" sibTransId="{ABE1A06D-DCF1-4D55-A0AE-A736EF02BB8D}"/>
    <dgm:cxn modelId="{83542B5E-8F13-4404-B8D5-96A9F41A4F53}" type="presOf" srcId="{C4436AA2-F2EB-472B-85FA-853DA32FD0D2}" destId="{DFB8784C-684D-4364-A80C-D43112E8EE1B}" srcOrd="0" destOrd="0" presId="urn:microsoft.com/office/officeart/2005/8/layout/hList1"/>
    <dgm:cxn modelId="{3A83836C-48F5-4CE3-91D3-33C98DAAF6EA}" srcId="{FF0D6032-E377-4B22-BAC9-FF3B4483AE94}" destId="{49C12222-01B7-4222-9A2B-D287E695FD76}" srcOrd="0" destOrd="0" parTransId="{91B66639-D4AA-49B4-B214-15ED7EE293D8}" sibTransId="{EEB8F345-FEA1-4335-8D8B-659671E9D6AE}"/>
    <dgm:cxn modelId="{9C2FC64D-5521-4FF9-B314-35F0F08CCDCE}" type="presOf" srcId="{32C67ACF-3F46-4120-BB32-F26DCD0D68F9}" destId="{D3D3CCD5-A717-41D4-A92A-2BD25083FD3A}" srcOrd="0" destOrd="0" presId="urn:microsoft.com/office/officeart/2005/8/layout/hList1"/>
    <dgm:cxn modelId="{75E20550-602F-4F23-99DC-CA8CAF426B5B}" type="presOf" srcId="{D474B37A-92E9-4505-A5B7-A3E9EB279FB6}" destId="{F3DCC5F1-F2C8-47CB-8C2F-0929F528A7B8}" srcOrd="0" destOrd="1" presId="urn:microsoft.com/office/officeart/2005/8/layout/hList1"/>
    <dgm:cxn modelId="{17013959-E6D2-4AEC-AA38-89DD44B3B47A}" type="presOf" srcId="{EA7C34F8-513E-41C5-8BDC-14CBDA0F1DD4}" destId="{F3DCC5F1-F2C8-47CB-8C2F-0929F528A7B8}" srcOrd="0" destOrd="2" presId="urn:microsoft.com/office/officeart/2005/8/layout/hList1"/>
    <dgm:cxn modelId="{4DB55D59-684A-4C8C-8EEE-9B6DE942D9A7}" srcId="{32C67ACF-3F46-4120-BB32-F26DCD0D68F9}" destId="{C4436AA2-F2EB-472B-85FA-853DA32FD0D2}" srcOrd="0" destOrd="0" parTransId="{40FFF94F-99CB-450D-9AF8-ADC9B16E11B5}" sibTransId="{342EBD65-1A50-4BE6-9C63-86FAEF801902}"/>
    <dgm:cxn modelId="{B312167E-966B-4156-9754-C9ABF2C93F13}" type="presOf" srcId="{D0C01E06-887D-4CC2-B5D4-81D8D82F0261}" destId="{8AED5743-C323-4A36-8FEB-6617DAE44246}" srcOrd="0" destOrd="0" presId="urn:microsoft.com/office/officeart/2005/8/layout/hList1"/>
    <dgm:cxn modelId="{CDA4EC7F-C9E3-41E1-BA91-F0D6A43DB172}" type="presOf" srcId="{1ECA5C01-CD81-4E2A-A1DA-01F7D2D3EFF5}" destId="{DFB8784C-684D-4364-A80C-D43112E8EE1B}" srcOrd="0" destOrd="1" presId="urn:microsoft.com/office/officeart/2005/8/layout/hList1"/>
    <dgm:cxn modelId="{9D8A9A88-6AD1-4D6A-9131-0AC10F18F35C}" type="presOf" srcId="{FF0D6032-E377-4B22-BAC9-FF3B4483AE94}" destId="{A0F86669-15E2-4544-99A0-784F953D924B}" srcOrd="0" destOrd="0" presId="urn:microsoft.com/office/officeart/2005/8/layout/hList1"/>
    <dgm:cxn modelId="{ADC591AD-8CE5-444D-B08E-537F2C22EF2C}" srcId="{32C67ACF-3F46-4120-BB32-F26DCD0D68F9}" destId="{40605A26-33E5-4C12-8BBF-49102A59BA2F}" srcOrd="2" destOrd="0" parTransId="{5EDD93F1-920A-4BC7-B346-EEBE5F9144C9}" sibTransId="{1BE34394-9E11-46D7-B3A2-F1C76EE07B6D}"/>
    <dgm:cxn modelId="{F9CCC0D8-1C03-4387-A99F-B5A8B00339C5}" type="presOf" srcId="{49C12222-01B7-4222-9A2B-D287E695FD76}" destId="{F3DCC5F1-F2C8-47CB-8C2F-0929F528A7B8}" srcOrd="0" destOrd="0" presId="urn:microsoft.com/office/officeart/2005/8/layout/hList1"/>
    <dgm:cxn modelId="{5737F8DB-FC63-428A-85E0-68B235041D02}" srcId="{FF0D6032-E377-4B22-BAC9-FF3B4483AE94}" destId="{EA7C34F8-513E-41C5-8BDC-14CBDA0F1DD4}" srcOrd="2" destOrd="0" parTransId="{45998941-22A6-4BA6-89EF-164F407FE3AA}" sibTransId="{A070201C-0BB4-4524-AFBD-731414B355BB}"/>
    <dgm:cxn modelId="{2A96E0F0-D582-4308-B614-8AD9F1E90842}" srcId="{D0C01E06-887D-4CC2-B5D4-81D8D82F0261}" destId="{FF0D6032-E377-4B22-BAC9-FF3B4483AE94}" srcOrd="0" destOrd="0" parTransId="{FBE13F6A-6A9F-45A9-9362-3093AF0268AA}" sibTransId="{BB742545-DFC8-49DA-8486-002BA83244D3}"/>
    <dgm:cxn modelId="{4C8A4C7A-3C88-4524-8E4C-BECACA027192}" type="presParOf" srcId="{8AED5743-C323-4A36-8FEB-6617DAE44246}" destId="{690E8649-592C-4B87-95A6-7B8FA0347404}" srcOrd="0" destOrd="0" presId="urn:microsoft.com/office/officeart/2005/8/layout/hList1"/>
    <dgm:cxn modelId="{E2C20A3C-E888-4182-B45A-B1AF7BE0533A}" type="presParOf" srcId="{690E8649-592C-4B87-95A6-7B8FA0347404}" destId="{A0F86669-15E2-4544-99A0-784F953D924B}" srcOrd="0" destOrd="0" presId="urn:microsoft.com/office/officeart/2005/8/layout/hList1"/>
    <dgm:cxn modelId="{A4A364C6-9630-4E50-8C64-96AE48E528B9}" type="presParOf" srcId="{690E8649-592C-4B87-95A6-7B8FA0347404}" destId="{F3DCC5F1-F2C8-47CB-8C2F-0929F528A7B8}" srcOrd="1" destOrd="0" presId="urn:microsoft.com/office/officeart/2005/8/layout/hList1"/>
    <dgm:cxn modelId="{DB604335-8EA0-4B44-BF81-E1445E50DC2E}" type="presParOf" srcId="{8AED5743-C323-4A36-8FEB-6617DAE44246}" destId="{E4AA91BB-E7F1-4D4A-AD1B-06169F0A77B0}" srcOrd="1" destOrd="0" presId="urn:microsoft.com/office/officeart/2005/8/layout/hList1"/>
    <dgm:cxn modelId="{54A0C4CF-B43C-4256-B8AE-2D8292A2C251}" type="presParOf" srcId="{8AED5743-C323-4A36-8FEB-6617DAE44246}" destId="{2895B823-0707-4279-8ED0-A7CE9A088796}" srcOrd="2" destOrd="0" presId="urn:microsoft.com/office/officeart/2005/8/layout/hList1"/>
    <dgm:cxn modelId="{8202A827-244B-4637-ABA8-FC911C5DD907}" type="presParOf" srcId="{2895B823-0707-4279-8ED0-A7CE9A088796}" destId="{D3D3CCD5-A717-41D4-A92A-2BD25083FD3A}" srcOrd="0" destOrd="0" presId="urn:microsoft.com/office/officeart/2005/8/layout/hList1"/>
    <dgm:cxn modelId="{BCE3EAE5-38C9-4566-9879-D37FBDE234E9}" type="presParOf" srcId="{2895B823-0707-4279-8ED0-A7CE9A088796}" destId="{DFB8784C-684D-4364-A80C-D43112E8EE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86669-15E2-4544-99A0-784F953D924B}">
      <dsp:nvSpPr>
        <dsp:cNvPr id="0" name=""/>
        <dsp:cNvSpPr/>
      </dsp:nvSpPr>
      <dsp:spPr>
        <a:xfrm>
          <a:off x="49" y="87522"/>
          <a:ext cx="4782102" cy="743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Select OPP internal funding opportunities </a:t>
          </a:r>
        </a:p>
      </dsp:txBody>
      <dsp:txXfrm>
        <a:off x="49" y="87522"/>
        <a:ext cx="4782102" cy="743105"/>
      </dsp:txXfrm>
    </dsp:sp>
    <dsp:sp modelId="{F3DCC5F1-F2C8-47CB-8C2F-0929F528A7B8}">
      <dsp:nvSpPr>
        <dsp:cNvPr id="0" name=""/>
        <dsp:cNvSpPr/>
      </dsp:nvSpPr>
      <dsp:spPr>
        <a:xfrm>
          <a:off x="49" y="830627"/>
          <a:ext cx="4782102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William F. Milton Fund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Lemann Brazil Research Fund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Aramont</a:t>
          </a:r>
          <a:r>
            <a:rPr lang="en-US" sz="2000" kern="1200" dirty="0"/>
            <a:t> Fund for Emerging Science Research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Motsepe Presidential Research Accelerator Fund for Africa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Climate Change Solutions Fund (2014-21)</a:t>
          </a:r>
        </a:p>
      </dsp:txBody>
      <dsp:txXfrm>
        <a:off x="49" y="830627"/>
        <a:ext cx="4782102" cy="2415599"/>
      </dsp:txXfrm>
    </dsp:sp>
    <dsp:sp modelId="{D3D3CCD5-A717-41D4-A92A-2BD25083FD3A}">
      <dsp:nvSpPr>
        <dsp:cNvPr id="0" name=""/>
        <dsp:cNvSpPr/>
      </dsp:nvSpPr>
      <dsp:spPr>
        <a:xfrm>
          <a:off x="5451647" y="87522"/>
          <a:ext cx="4782102" cy="743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External Limited Submission Opportunities (LSOs)</a:t>
          </a:r>
        </a:p>
      </dsp:txBody>
      <dsp:txXfrm>
        <a:off x="5451647" y="87522"/>
        <a:ext cx="4782102" cy="743105"/>
      </dsp:txXfrm>
    </dsp:sp>
    <dsp:sp modelId="{DFB8784C-684D-4364-A80C-D43112E8EE1B}">
      <dsp:nvSpPr>
        <dsp:cNvPr id="0" name=""/>
        <dsp:cNvSpPr/>
      </dsp:nvSpPr>
      <dsp:spPr>
        <a:xfrm>
          <a:off x="5451647" y="830627"/>
          <a:ext cx="4782102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Sponsor limits application for a grant/fellowship by instructing universities to nominate only one or a small number of candidates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Eligibility and nomination rules of programs vary widely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OVPR manages the internal competition</a:t>
          </a:r>
        </a:p>
      </dsp:txBody>
      <dsp:txXfrm>
        <a:off x="5451647" y="830627"/>
        <a:ext cx="4782102" cy="2415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A4718-51B4-4941-89B9-130C83719C20}">
      <dsp:nvSpPr>
        <dsp:cNvPr id="0" name=""/>
        <dsp:cNvSpPr/>
      </dsp:nvSpPr>
      <dsp:spPr>
        <a:xfrm>
          <a:off x="1753" y="993258"/>
          <a:ext cx="1963075" cy="7577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28015-9A84-4AAE-A882-4115F4A12AA6}">
      <dsp:nvSpPr>
        <dsp:cNvPr id="0" name=""/>
        <dsp:cNvSpPr/>
      </dsp:nvSpPr>
      <dsp:spPr>
        <a:xfrm>
          <a:off x="525240" y="1182694"/>
          <a:ext cx="1657708" cy="757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OVPR notified of opportunity*</a:t>
          </a:r>
        </a:p>
      </dsp:txBody>
      <dsp:txXfrm>
        <a:off x="547434" y="1204888"/>
        <a:ext cx="1613320" cy="713359"/>
      </dsp:txXfrm>
    </dsp:sp>
    <dsp:sp modelId="{D70AD4EA-DEE3-47D8-A762-05D8B3DA956E}">
      <dsp:nvSpPr>
        <dsp:cNvPr id="0" name=""/>
        <dsp:cNvSpPr/>
      </dsp:nvSpPr>
      <dsp:spPr>
        <a:xfrm>
          <a:off x="2244021" y="993258"/>
          <a:ext cx="1963075" cy="7577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E6935-D95B-4382-8A72-A48D68E7A5F2}">
      <dsp:nvSpPr>
        <dsp:cNvPr id="0" name=""/>
        <dsp:cNvSpPr/>
      </dsp:nvSpPr>
      <dsp:spPr>
        <a:xfrm>
          <a:off x="2767508" y="1182694"/>
          <a:ext cx="1657708" cy="757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OVPR application process*</a:t>
          </a:r>
        </a:p>
      </dsp:txBody>
      <dsp:txXfrm>
        <a:off x="2789702" y="1204888"/>
        <a:ext cx="1613320" cy="713359"/>
      </dsp:txXfrm>
    </dsp:sp>
    <dsp:sp modelId="{62E08765-D2FF-4BB9-B5C4-3B6473C4999E}">
      <dsp:nvSpPr>
        <dsp:cNvPr id="0" name=""/>
        <dsp:cNvSpPr/>
      </dsp:nvSpPr>
      <dsp:spPr>
        <a:xfrm>
          <a:off x="4486290" y="993258"/>
          <a:ext cx="1963075" cy="7577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5E091-869D-4850-BC81-08D053DF4346}">
      <dsp:nvSpPr>
        <dsp:cNvPr id="0" name=""/>
        <dsp:cNvSpPr/>
      </dsp:nvSpPr>
      <dsp:spPr>
        <a:xfrm>
          <a:off x="5009776" y="1182694"/>
          <a:ext cx="1657708" cy="757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OVPR review process</a:t>
          </a:r>
        </a:p>
      </dsp:txBody>
      <dsp:txXfrm>
        <a:off x="5031970" y="1204888"/>
        <a:ext cx="1613320" cy="713359"/>
      </dsp:txXfrm>
    </dsp:sp>
    <dsp:sp modelId="{622DD5FC-5106-4499-A53A-11559B64EABC}">
      <dsp:nvSpPr>
        <dsp:cNvPr id="0" name=""/>
        <dsp:cNvSpPr/>
      </dsp:nvSpPr>
      <dsp:spPr>
        <a:xfrm>
          <a:off x="6728558" y="993258"/>
          <a:ext cx="1963075" cy="7577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7BAEA-98EA-4809-A829-E49B09CCE7F4}">
      <dsp:nvSpPr>
        <dsp:cNvPr id="0" name=""/>
        <dsp:cNvSpPr/>
      </dsp:nvSpPr>
      <dsp:spPr>
        <a:xfrm>
          <a:off x="7252045" y="1182694"/>
          <a:ext cx="1657708" cy="757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OSP/ORA review*</a:t>
          </a:r>
        </a:p>
      </dsp:txBody>
      <dsp:txXfrm>
        <a:off x="7274239" y="1204888"/>
        <a:ext cx="1613320" cy="713359"/>
      </dsp:txXfrm>
    </dsp:sp>
    <dsp:sp modelId="{889FCF24-BFDD-4F4D-B694-829C5CB15F20}">
      <dsp:nvSpPr>
        <dsp:cNvPr id="0" name=""/>
        <dsp:cNvSpPr/>
      </dsp:nvSpPr>
      <dsp:spPr>
        <a:xfrm>
          <a:off x="8970826" y="993258"/>
          <a:ext cx="1963075" cy="75774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A5BB9-D4DB-43C8-AF84-4FC0B1A843FB}">
      <dsp:nvSpPr>
        <dsp:cNvPr id="0" name=""/>
        <dsp:cNvSpPr/>
      </dsp:nvSpPr>
      <dsp:spPr>
        <a:xfrm>
          <a:off x="9494313" y="1182694"/>
          <a:ext cx="1657708" cy="757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Submission to sponsor*</a:t>
          </a:r>
        </a:p>
      </dsp:txBody>
      <dsp:txXfrm>
        <a:off x="9516507" y="1204888"/>
        <a:ext cx="1613320" cy="7133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86669-15E2-4544-99A0-784F953D924B}">
      <dsp:nvSpPr>
        <dsp:cNvPr id="0" name=""/>
        <dsp:cNvSpPr/>
      </dsp:nvSpPr>
      <dsp:spPr>
        <a:xfrm>
          <a:off x="49" y="55177"/>
          <a:ext cx="4782102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Straightforward: </a:t>
          </a:r>
          <a:r>
            <a:rPr lang="en-US" sz="2700" kern="1200" dirty="0">
              <a:solidFill>
                <a:schemeClr val="tx1"/>
              </a:solidFill>
            </a:rPr>
            <a:t>Packard</a:t>
          </a:r>
        </a:p>
      </dsp:txBody>
      <dsp:txXfrm>
        <a:off x="49" y="55177"/>
        <a:ext cx="4782102" cy="777600"/>
      </dsp:txXfrm>
    </dsp:sp>
    <dsp:sp modelId="{F3DCC5F1-F2C8-47CB-8C2F-0929F528A7B8}">
      <dsp:nvSpPr>
        <dsp:cNvPr id="0" name=""/>
        <dsp:cNvSpPr/>
      </dsp:nvSpPr>
      <dsp:spPr>
        <a:xfrm>
          <a:off x="49" y="832777"/>
          <a:ext cx="4782102" cy="24457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chemeClr val="bg1"/>
              </a:solidFill>
            </a:rPr>
            <a:t>Standard annual timeline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chemeClr val="bg1"/>
              </a:solidFill>
            </a:rPr>
            <a:t>Consistent eligibility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chemeClr val="bg1"/>
              </a:solidFill>
            </a:rPr>
            <a:t>Straightforward application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chemeClr val="bg1"/>
              </a:solidFill>
            </a:rPr>
            <a:t>Harvard success = understanding of priorities</a:t>
          </a:r>
        </a:p>
      </dsp:txBody>
      <dsp:txXfrm>
        <a:off x="49" y="832777"/>
        <a:ext cx="4782102" cy="2445795"/>
      </dsp:txXfrm>
    </dsp:sp>
    <dsp:sp modelId="{D3D3CCD5-A717-41D4-A92A-2BD25083FD3A}">
      <dsp:nvSpPr>
        <dsp:cNvPr id="0" name=""/>
        <dsp:cNvSpPr/>
      </dsp:nvSpPr>
      <dsp:spPr>
        <a:xfrm>
          <a:off x="5451647" y="55177"/>
          <a:ext cx="4782102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Complex: DOE/NSF</a:t>
          </a:r>
        </a:p>
      </dsp:txBody>
      <dsp:txXfrm>
        <a:off x="5451647" y="55177"/>
        <a:ext cx="4782102" cy="777600"/>
      </dsp:txXfrm>
    </dsp:sp>
    <dsp:sp modelId="{DFB8784C-684D-4364-A80C-D43112E8EE1B}">
      <dsp:nvSpPr>
        <dsp:cNvPr id="0" name=""/>
        <dsp:cNvSpPr/>
      </dsp:nvSpPr>
      <dsp:spPr>
        <a:xfrm>
          <a:off x="5451647" y="832777"/>
          <a:ext cx="4782102" cy="24457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chemeClr val="bg1"/>
              </a:solidFill>
            </a:rPr>
            <a:t>Inconsistent eligibility and terms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chemeClr val="bg1"/>
              </a:solidFill>
            </a:rPr>
            <a:t>Very short timelines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chemeClr val="bg1"/>
              </a:solidFill>
            </a:rPr>
            <a:t>Complex applications</a:t>
          </a:r>
        </a:p>
      </dsp:txBody>
      <dsp:txXfrm>
        <a:off x="5451647" y="832777"/>
        <a:ext cx="4782102" cy="2445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5583AE-A472-418B-9FB0-F202E1D7912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5D9191-202C-4B15-A8E1-7AEA08790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9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D9191-202C-4B15-A8E1-7AEA08790B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D9191-202C-4B15-A8E1-7AEA08790B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1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D9191-202C-4B15-A8E1-7AEA08790B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73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D9191-202C-4B15-A8E1-7AEA08790B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14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D9191-202C-4B15-A8E1-7AEA08790B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0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D9191-202C-4B15-A8E1-7AEA08790B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D9191-202C-4B15-A8E1-7AEA08790B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D9191-202C-4B15-A8E1-7AEA08790B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68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D9191-202C-4B15-A8E1-7AEA08790B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8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1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9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97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8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6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4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30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5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2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9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1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6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18B2BA5-B6F6-4696-97D5-DBF4DC919F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EBA3A5B-9A8E-4374-B5B0-158B09B5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2.xml"/><Relationship Id="rId15" Type="http://schemas.microsoft.com/office/2007/relationships/diagramDrawing" Target="../diagrams/drawing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Relationship Id="rId14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057D-2895-48CD-9DE4-196E238E6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5092"/>
            <a:ext cx="9144000" cy="164149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Office of the Vice Provost for Research </a:t>
            </a:r>
            <a:br>
              <a:rPr lang="en-US" sz="5400" b="1" dirty="0"/>
            </a:br>
            <a:r>
              <a:rPr lang="en-US" sz="5400" b="1" dirty="0"/>
              <a:t>(OVPR)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85A7A-057F-4266-BA60-FDCF2FFFF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898" y="3104941"/>
            <a:ext cx="9642204" cy="12003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Research Management Meeting</a:t>
            </a:r>
          </a:p>
          <a:p>
            <a:pPr algn="ctr"/>
            <a:r>
              <a:rPr lang="en-US" dirty="0"/>
              <a:t>September 21,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5C0135-73A3-FB59-0C1D-C16695A48BF2}"/>
              </a:ext>
            </a:extLst>
          </p:cNvPr>
          <p:cNvSpPr/>
          <p:nvPr/>
        </p:nvSpPr>
        <p:spPr>
          <a:xfrm>
            <a:off x="713810" y="4795521"/>
            <a:ext cx="10958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Mission: </a:t>
            </a:r>
            <a:r>
              <a:rPr lang="en-US" sz="2400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OVPR strives to encourage, cultivate, and coordinate research &amp; scholarship across Harvard, promoting academic collaboration among its schools, affiliated institutions, and inter-faculty initiatives (Centers, Institutes).</a:t>
            </a:r>
          </a:p>
        </p:txBody>
      </p:sp>
    </p:spTree>
    <p:extLst>
      <p:ext uri="{BB962C8B-B14F-4D97-AF65-F5344CB8AC3E}">
        <p14:creationId xmlns:p14="http://schemas.microsoft.com/office/powerpoint/2010/main" val="381847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5AFC-DBC8-49A0-91E6-CA55E70B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OVPR Portfolio of Activities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A38C0B5B-FCA9-4534-A584-2010688411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33220" y="855121"/>
          <a:ext cx="12131435" cy="557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8442FA3-8E35-4A14-A29E-777A91308195}"/>
              </a:ext>
            </a:extLst>
          </p:cNvPr>
          <p:cNvSpPr txBox="1"/>
          <p:nvPr/>
        </p:nvSpPr>
        <p:spPr>
          <a:xfrm>
            <a:off x="93785" y="2935109"/>
            <a:ext cx="33191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Ara Tahmassian</a:t>
            </a:r>
          </a:p>
          <a:p>
            <a:pPr algn="ctr"/>
            <a:r>
              <a:rPr lang="en-US" sz="1600" dirty="0"/>
              <a:t>Chief Research </a:t>
            </a:r>
          </a:p>
          <a:p>
            <a:pPr algn="ctr"/>
            <a:r>
              <a:rPr lang="en-US" sz="1600" dirty="0"/>
              <a:t>Compliance Officer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B96FA-45B1-43B7-8677-DE82E816BE8A}"/>
              </a:ext>
            </a:extLst>
          </p:cNvPr>
          <p:cNvSpPr txBox="1"/>
          <p:nvPr/>
        </p:nvSpPr>
        <p:spPr>
          <a:xfrm>
            <a:off x="2680602" y="5018505"/>
            <a:ext cx="2833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Willy Lensch</a:t>
            </a:r>
          </a:p>
          <a:p>
            <a:pPr algn="ctr"/>
            <a:r>
              <a:rPr lang="en-US" sz="1600" dirty="0"/>
              <a:t>Associate Provost </a:t>
            </a:r>
          </a:p>
          <a:p>
            <a:pPr algn="ctr"/>
            <a:r>
              <a:rPr lang="en-US" sz="1600" dirty="0"/>
              <a:t>for Research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A96498-5501-4ED3-B238-66C59265E0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2515" y="1303056"/>
            <a:ext cx="1002630" cy="12203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8A7B39-44A6-40CD-B95A-20281071C327}"/>
              </a:ext>
            </a:extLst>
          </p:cNvPr>
          <p:cNvSpPr txBox="1"/>
          <p:nvPr/>
        </p:nvSpPr>
        <p:spPr>
          <a:xfrm>
            <a:off x="4730472" y="2527196"/>
            <a:ext cx="238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John H. Shaw </a:t>
            </a:r>
          </a:p>
          <a:p>
            <a:pPr algn="ctr"/>
            <a:r>
              <a:rPr lang="en-US" sz="1600" dirty="0"/>
              <a:t>Vice Provost for Research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5051D3-36B6-9A1C-E317-0BF727520C62}"/>
              </a:ext>
            </a:extLst>
          </p:cNvPr>
          <p:cNvSpPr/>
          <p:nvPr/>
        </p:nvSpPr>
        <p:spPr>
          <a:xfrm>
            <a:off x="0" y="1442874"/>
            <a:ext cx="3675656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AEB9F1-88F2-F5B4-3BA9-7826C951AD0D}"/>
              </a:ext>
            </a:extLst>
          </p:cNvPr>
          <p:cNvSpPr txBox="1"/>
          <p:nvPr/>
        </p:nvSpPr>
        <p:spPr>
          <a:xfrm>
            <a:off x="375388" y="6183163"/>
            <a:ext cx="1111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Engages with Office for Sponsored Programs (OSP), Office of  Technology Development (OTD), Alumni Affairs &amp; Development (AAD), Office of General Counsel other Vice Provost functions </a:t>
            </a:r>
          </a:p>
        </p:txBody>
      </p:sp>
      <p:pic>
        <p:nvPicPr>
          <p:cNvPr id="20" name="Picture 4" descr="Photo of Ara Tahmassian">
            <a:extLst>
              <a:ext uri="{FF2B5EF4-FFF2-40B4-BE49-F238E27FC236}">
                <a16:creationId xmlns:a16="http://schemas.microsoft.com/office/drawing/2014/main" id="{964F8948-83F7-416A-A5B2-13853DF04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76" y="2088818"/>
            <a:ext cx="730270" cy="8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hoto of Brooke Pulitzer">
            <a:extLst>
              <a:ext uri="{FF2B5EF4-FFF2-40B4-BE49-F238E27FC236}">
                <a16:creationId xmlns:a16="http://schemas.microsoft.com/office/drawing/2014/main" id="{32D17C32-2C24-4AF1-9922-2F41EA8A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02" y="4083047"/>
            <a:ext cx="825019" cy="10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DCF1050-D2DF-48BE-85FC-D3202AA2E7B2}"/>
              </a:ext>
            </a:extLst>
          </p:cNvPr>
          <p:cNvSpPr txBox="1"/>
          <p:nvPr/>
        </p:nvSpPr>
        <p:spPr>
          <a:xfrm>
            <a:off x="6460606" y="5022882"/>
            <a:ext cx="33191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Brooke Pulitzer</a:t>
            </a:r>
          </a:p>
          <a:p>
            <a:pPr algn="ctr"/>
            <a:r>
              <a:rPr lang="en-US" sz="1600" dirty="0"/>
              <a:t>Snr. Assistant Provost </a:t>
            </a:r>
          </a:p>
          <a:p>
            <a:pPr algn="ctr"/>
            <a:r>
              <a:rPr lang="en-US" sz="1600" dirty="0"/>
              <a:t>for Research</a:t>
            </a:r>
          </a:p>
        </p:txBody>
      </p:sp>
      <p:pic>
        <p:nvPicPr>
          <p:cNvPr id="23" name="Picture 6" descr="photo of Willy Lensch">
            <a:extLst>
              <a:ext uri="{FF2B5EF4-FFF2-40B4-BE49-F238E27FC236}">
                <a16:creationId xmlns:a16="http://schemas.microsoft.com/office/drawing/2014/main" id="{12C6FCB5-F39E-4FE7-BAF0-5F08A1DDE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86" y="4071301"/>
            <a:ext cx="808888" cy="10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99FC364-A507-4529-96B6-9E5A27D82EC8}"/>
              </a:ext>
            </a:extLst>
          </p:cNvPr>
          <p:cNvSpPr txBox="1"/>
          <p:nvPr/>
        </p:nvSpPr>
        <p:spPr>
          <a:xfrm>
            <a:off x="8739737" y="3041342"/>
            <a:ext cx="33191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Emre </a:t>
            </a:r>
            <a:r>
              <a:rPr lang="en-US" sz="2000" b="1" dirty="0" err="1"/>
              <a:t>Keskin</a:t>
            </a:r>
            <a:endParaRPr lang="en-US" sz="2000" b="1" dirty="0"/>
          </a:p>
          <a:p>
            <a:pPr algn="ctr"/>
            <a:r>
              <a:rPr lang="en-US" sz="1600" dirty="0"/>
              <a:t>University Research </a:t>
            </a:r>
          </a:p>
          <a:p>
            <a:pPr algn="ctr"/>
            <a:r>
              <a:rPr lang="en-US" sz="1600" dirty="0"/>
              <a:t>Data Officer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0EC04-AC4F-4540-AB4B-DFA053506F3A}"/>
              </a:ext>
            </a:extLst>
          </p:cNvPr>
          <p:cNvSpPr txBox="1"/>
          <p:nvPr/>
        </p:nvSpPr>
        <p:spPr>
          <a:xfrm>
            <a:off x="4386696" y="862448"/>
            <a:ext cx="299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University strategic priorities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2A5992-F4B2-40BE-BAA0-648F35365A83}"/>
              </a:ext>
            </a:extLst>
          </p:cNvPr>
          <p:cNvSpPr txBox="1"/>
          <p:nvPr/>
        </p:nvSpPr>
        <p:spPr>
          <a:xfrm>
            <a:off x="221064" y="1640960"/>
            <a:ext cx="319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Research policies &amp; compliance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2C1560-D1B9-4493-8D3B-9283FDC93012}"/>
              </a:ext>
            </a:extLst>
          </p:cNvPr>
          <p:cNvSpPr txBox="1"/>
          <p:nvPr/>
        </p:nvSpPr>
        <p:spPr>
          <a:xfrm>
            <a:off x="8902179" y="1623929"/>
            <a:ext cx="299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Research data security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940C79-31B4-4E9E-9054-430523713DBB}"/>
              </a:ext>
            </a:extLst>
          </p:cNvPr>
          <p:cNvSpPr txBox="1"/>
          <p:nvPr/>
        </p:nvSpPr>
        <p:spPr>
          <a:xfrm>
            <a:off x="6646477" y="3642995"/>
            <a:ext cx="299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Research funding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D3A259-8D94-4682-BA19-8E5D5D57761D}"/>
              </a:ext>
            </a:extLst>
          </p:cNvPr>
          <p:cNvSpPr txBox="1"/>
          <p:nvPr/>
        </p:nvSpPr>
        <p:spPr>
          <a:xfrm>
            <a:off x="2600396" y="3653299"/>
            <a:ext cx="299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Interfaculty initiatives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9171FB4-2719-4635-9737-9E547CA4F8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5816" y="2010292"/>
            <a:ext cx="846994" cy="10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0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5AFC-DBC8-49A0-91E6-CA55E70B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Development Team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A38C0B5B-FCA9-4534-A584-201068841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618185"/>
              </p:ext>
            </p:extLst>
          </p:nvPr>
        </p:nvGraphicFramePr>
        <p:xfrm>
          <a:off x="-33220" y="784782"/>
          <a:ext cx="12131435" cy="557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E5051D3-36B6-9A1C-E317-0BF727520C62}"/>
              </a:ext>
            </a:extLst>
          </p:cNvPr>
          <p:cNvSpPr/>
          <p:nvPr/>
        </p:nvSpPr>
        <p:spPr>
          <a:xfrm>
            <a:off x="0" y="1442874"/>
            <a:ext cx="3675656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CF1050-D2DF-48BE-85FC-D3202AA2E7B2}"/>
              </a:ext>
            </a:extLst>
          </p:cNvPr>
          <p:cNvSpPr txBox="1"/>
          <p:nvPr/>
        </p:nvSpPr>
        <p:spPr>
          <a:xfrm>
            <a:off x="4288273" y="2048689"/>
            <a:ext cx="33191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Liza Harsch</a:t>
            </a:r>
          </a:p>
          <a:p>
            <a:pPr algn="ctr"/>
            <a:r>
              <a:rPr lang="en-US" sz="1600" dirty="0"/>
              <a:t>Program Manager</a:t>
            </a:r>
          </a:p>
          <a:p>
            <a:pPr algn="ctr"/>
            <a:r>
              <a:rPr lang="en-US" sz="1600" dirty="0"/>
              <a:t>for Research Development</a:t>
            </a:r>
          </a:p>
        </p:txBody>
      </p:sp>
      <p:pic>
        <p:nvPicPr>
          <p:cNvPr id="3" name="Picture 8" descr="Photo of Brooke Pulitzer">
            <a:extLst>
              <a:ext uri="{FF2B5EF4-FFF2-40B4-BE49-F238E27FC236}">
                <a16:creationId xmlns:a16="http://schemas.microsoft.com/office/drawing/2014/main" id="{BD899E8C-FA88-725F-2C89-096D9AB10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79" y="1134138"/>
            <a:ext cx="825019" cy="10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836637-6E42-917E-2355-A3DEF2DA5CB4}"/>
              </a:ext>
            </a:extLst>
          </p:cNvPr>
          <p:cNvSpPr txBox="1"/>
          <p:nvPr/>
        </p:nvSpPr>
        <p:spPr>
          <a:xfrm>
            <a:off x="1267283" y="2073973"/>
            <a:ext cx="33191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Brooke Pulitzer</a:t>
            </a:r>
          </a:p>
          <a:p>
            <a:pPr algn="ctr"/>
            <a:r>
              <a:rPr lang="en-US" sz="1600" dirty="0"/>
              <a:t>Snr. Assistant Provost </a:t>
            </a:r>
          </a:p>
          <a:p>
            <a:pPr algn="ctr"/>
            <a:r>
              <a:rPr lang="en-US" sz="1600" dirty="0"/>
              <a:t>for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3D0A9-035E-A7C2-6B1D-1BE71A881645}"/>
              </a:ext>
            </a:extLst>
          </p:cNvPr>
          <p:cNvSpPr txBox="1"/>
          <p:nvPr/>
        </p:nvSpPr>
        <p:spPr>
          <a:xfrm>
            <a:off x="7533570" y="2092254"/>
            <a:ext cx="33191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Autumn Bennett</a:t>
            </a:r>
          </a:p>
          <a:p>
            <a:pPr algn="ctr"/>
            <a:r>
              <a:rPr lang="en-US" sz="1600" dirty="0"/>
              <a:t>Program Coordinator</a:t>
            </a:r>
          </a:p>
          <a:p>
            <a:pPr algn="ctr"/>
            <a:r>
              <a:rPr lang="en-US" sz="1600" dirty="0"/>
              <a:t>for Research Development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925EED2-E7BA-030C-6745-20C559D7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769" y="1083898"/>
            <a:ext cx="825019" cy="100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6BEE2A6-726A-966E-85B0-D6069D2E0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69" y="1135381"/>
            <a:ext cx="1030771" cy="10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FD8A7D12-9701-8144-1D27-3FF4A8974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675517"/>
              </p:ext>
            </p:extLst>
          </p:nvPr>
        </p:nvGraphicFramePr>
        <p:xfrm>
          <a:off x="979100" y="3241430"/>
          <a:ext cx="10233800" cy="333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41015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5AFC-DBC8-49A0-91E6-CA55E70B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LSOs – At a Glance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A38C0B5B-FCA9-4534-A584-201068841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65070"/>
              </p:ext>
            </p:extLst>
          </p:nvPr>
        </p:nvGraphicFramePr>
        <p:xfrm>
          <a:off x="-37703" y="1071282"/>
          <a:ext cx="12131435" cy="506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E5051D3-36B6-9A1C-E317-0BF727520C62}"/>
              </a:ext>
            </a:extLst>
          </p:cNvPr>
          <p:cNvSpPr/>
          <p:nvPr/>
        </p:nvSpPr>
        <p:spPr>
          <a:xfrm>
            <a:off x="0" y="1442874"/>
            <a:ext cx="3675656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A1210-2919-B249-3145-CCD6DA06FD7E}"/>
              </a:ext>
            </a:extLst>
          </p:cNvPr>
          <p:cNvSpPr txBox="1"/>
          <p:nvPr/>
        </p:nvSpPr>
        <p:spPr>
          <a:xfrm>
            <a:off x="703385" y="1442874"/>
            <a:ext cx="107617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Overarching goal is to support faculty research, including securing funding, when central/institutional coordination is necessary and/or helpful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OVPR assumes active role in over 100 LSOs per year, working closely with OSP, school and department administrators, and faculty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OVPR fully manages over 40 Harvard competitions/year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Includes federal funding (e.g., NSF, DOE, NEH) agencies and private sponsors (e.g., Mellon, Carnegie, Blavatnik, Packard)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Some opportunities are anticipated (annual); some are surprises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764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5AFC-DBC8-49A0-91E6-CA55E70B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LSO Process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A38C0B5B-FCA9-4534-A584-201068841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311758"/>
              </p:ext>
            </p:extLst>
          </p:nvPr>
        </p:nvGraphicFramePr>
        <p:xfrm>
          <a:off x="-33220" y="784782"/>
          <a:ext cx="12131435" cy="264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E5051D3-36B6-9A1C-E317-0BF727520C62}"/>
              </a:ext>
            </a:extLst>
          </p:cNvPr>
          <p:cNvSpPr/>
          <p:nvPr/>
        </p:nvSpPr>
        <p:spPr>
          <a:xfrm>
            <a:off x="0" y="1442874"/>
            <a:ext cx="3675656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EFE16-DDA5-CAC3-7A8B-A8BEFBB5E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755671"/>
              </p:ext>
            </p:extLst>
          </p:nvPr>
        </p:nvGraphicFramePr>
        <p:xfrm>
          <a:off x="455609" y="1028700"/>
          <a:ext cx="11153775" cy="293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FF114F-6A26-C551-058F-39EC6698B9DA}"/>
              </a:ext>
            </a:extLst>
          </p:cNvPr>
          <p:cNvSpPr/>
          <p:nvPr/>
        </p:nvSpPr>
        <p:spPr>
          <a:xfrm>
            <a:off x="2751731" y="3369387"/>
            <a:ext cx="1847850" cy="94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≥ 4 weeks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5DE889-1188-659D-96EC-286C67C7A031}"/>
              </a:ext>
            </a:extLst>
          </p:cNvPr>
          <p:cNvSpPr/>
          <p:nvPr/>
        </p:nvSpPr>
        <p:spPr>
          <a:xfrm>
            <a:off x="5172075" y="3384556"/>
            <a:ext cx="1847850" cy="94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≥ 2 weeks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E4F866-BBE1-F592-49C1-CBAE930E23BE}"/>
              </a:ext>
            </a:extLst>
          </p:cNvPr>
          <p:cNvSpPr/>
          <p:nvPr/>
        </p:nvSpPr>
        <p:spPr>
          <a:xfrm>
            <a:off x="7541560" y="3369387"/>
            <a:ext cx="1847850" cy="94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≥ 10 days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5477B9-4380-F94E-EC2B-D4DC358E3028}"/>
              </a:ext>
            </a:extLst>
          </p:cNvPr>
          <p:cNvSpPr/>
          <p:nvPr/>
        </p:nvSpPr>
        <p:spPr>
          <a:xfrm>
            <a:off x="9888541" y="3369387"/>
            <a:ext cx="1847850" cy="94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≥ 4 weeks</a:t>
            </a: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1D873187-4228-B332-FD8C-D3DF672F4926}"/>
              </a:ext>
            </a:extLst>
          </p:cNvPr>
          <p:cNvSpPr/>
          <p:nvPr/>
        </p:nvSpPr>
        <p:spPr>
          <a:xfrm>
            <a:off x="455609" y="3429000"/>
            <a:ext cx="2039941" cy="8001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Ideal timelines</a:t>
            </a:r>
          </a:p>
        </p:txBody>
      </p:sp>
    </p:spTree>
    <p:extLst>
      <p:ext uri="{BB962C8B-B14F-4D97-AF65-F5344CB8AC3E}">
        <p14:creationId xmlns:p14="http://schemas.microsoft.com/office/powerpoint/2010/main" val="151941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5AFC-DBC8-49A0-91E6-CA55E70B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Harvard University Funding Portal (HUFP)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A38C0B5B-FCA9-4534-A584-2010688411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33220" y="784782"/>
          <a:ext cx="12131435" cy="557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E5051D3-36B6-9A1C-E317-0BF727520C62}"/>
              </a:ext>
            </a:extLst>
          </p:cNvPr>
          <p:cNvSpPr/>
          <p:nvPr/>
        </p:nvSpPr>
        <p:spPr>
          <a:xfrm>
            <a:off x="0" y="1442874"/>
            <a:ext cx="3675656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085E9-4E0C-7AE9-CDD2-FBA79F8E29A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00" t="2303" b="3700"/>
          <a:stretch/>
        </p:blipFill>
        <p:spPr>
          <a:xfrm>
            <a:off x="476250" y="900839"/>
            <a:ext cx="10749256" cy="53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4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5AFC-DBC8-49A0-91E6-CA55E70B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LSO: Range 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A38C0B5B-FCA9-4534-A584-2010688411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33220" y="784782"/>
          <a:ext cx="12131435" cy="557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E5051D3-36B6-9A1C-E317-0BF727520C62}"/>
              </a:ext>
            </a:extLst>
          </p:cNvPr>
          <p:cNvSpPr/>
          <p:nvPr/>
        </p:nvSpPr>
        <p:spPr>
          <a:xfrm>
            <a:off x="0" y="1442874"/>
            <a:ext cx="3675656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9E290E4-6CA3-D02D-320C-D369D1CCB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751440"/>
              </p:ext>
            </p:extLst>
          </p:nvPr>
        </p:nvGraphicFramePr>
        <p:xfrm>
          <a:off x="979100" y="1470962"/>
          <a:ext cx="10233800" cy="333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107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5AFC-DBC8-49A0-91E6-CA55E70B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LSO: Challenges and Opportunities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A38C0B5B-FCA9-4534-A584-2010688411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33220" y="784782"/>
          <a:ext cx="12131435" cy="557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E5051D3-36B6-9A1C-E317-0BF727520C62}"/>
              </a:ext>
            </a:extLst>
          </p:cNvPr>
          <p:cNvSpPr/>
          <p:nvPr/>
        </p:nvSpPr>
        <p:spPr>
          <a:xfrm>
            <a:off x="0" y="1442874"/>
            <a:ext cx="3675656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0721F-9278-DDAE-CC86-4305C8617427}"/>
              </a:ext>
            </a:extLst>
          </p:cNvPr>
          <p:cNvSpPr txBox="1"/>
          <p:nvPr/>
        </p:nvSpPr>
        <p:spPr>
          <a:xfrm>
            <a:off x="703385" y="1442874"/>
            <a:ext cx="107617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Nuances in eligibility (UEI numbers; tenure-track discrepancies, etc.) and changes in terms (IP, etc.) = close reading and sponsor back-and-forth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Coordinating differing school-specific processes and communication streams; ensuring appropriate dissemination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Large-scale collaborative proposals, with relatively short timelines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Clarity around nominator roles and redundancies, and on institutional endorsement signatory/attestation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International/politically-sensitive 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932739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5AFC-DBC8-49A0-91E6-CA55E70B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22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Thank you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A38C0B5B-FCA9-4534-A584-2010688411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33220" y="784782"/>
          <a:ext cx="12131435" cy="557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E5051D3-36B6-9A1C-E317-0BF727520C62}"/>
              </a:ext>
            </a:extLst>
          </p:cNvPr>
          <p:cNvSpPr/>
          <p:nvPr/>
        </p:nvSpPr>
        <p:spPr>
          <a:xfrm>
            <a:off x="0" y="1442874"/>
            <a:ext cx="3675656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7821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</Template>
  <TotalTime>2428</TotalTime>
  <Words>497</Words>
  <Application>Microsoft Office PowerPoint</Application>
  <PresentationFormat>Widescreen</PresentationFormat>
  <Paragraphs>95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Noto Sans</vt:lpstr>
      <vt:lpstr>Depth</vt:lpstr>
      <vt:lpstr>Office of the Vice Provost for Research  (OVPR)</vt:lpstr>
      <vt:lpstr>OVPR Portfolio of Activities</vt:lpstr>
      <vt:lpstr>Research Development Team</vt:lpstr>
      <vt:lpstr>LSOs – At a Glance</vt:lpstr>
      <vt:lpstr>LSO Process</vt:lpstr>
      <vt:lpstr>Harvard University Funding Portal (HUFP)</vt:lpstr>
      <vt:lpstr>LSO: Range </vt:lpstr>
      <vt:lpstr>LSO: Challenges and Opportunities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Pulitzer, Brooke A.</dc:creator>
  <cp:lastModifiedBy>Harsch, Elizabeth F</cp:lastModifiedBy>
  <cp:revision>54</cp:revision>
  <cp:lastPrinted>2022-10-05T15:31:07Z</cp:lastPrinted>
  <dcterms:created xsi:type="dcterms:W3CDTF">2022-02-08T18:25:04Z</dcterms:created>
  <dcterms:modified xsi:type="dcterms:W3CDTF">2023-09-19T15:03:13Z</dcterms:modified>
</cp:coreProperties>
</file>